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6858000" cx="12192000"/>
  <p:notesSz cx="7104050" cy="10234600"/>
  <p:embeddedFontLst>
    <p:embeddedFont>
      <p:font typeface="Tahoma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9" roundtripDataSignature="AMtx7mjOlfj7EvmhpAaYHpGzndS08IdM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Tahoma-bold.fntdata"/><Relationship Id="rId23" Type="http://schemas.openxmlformats.org/officeDocument/2006/relationships/slide" Target="slides/slide18.xml"/><Relationship Id="rId67" Type="http://schemas.openxmlformats.org/officeDocument/2006/relationships/font" Target="fonts/Tahoma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4313" y="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85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1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0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10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Imagine as palavras de um livro, poderiam ser consideradas como banco dados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Por isso, o uso comum do termo banco de dados normalmente é mais restrito e tem as seguintes propriedades implícitas</a:t>
            </a:r>
            <a:endParaRPr/>
          </a:p>
        </p:txBody>
      </p:sp>
      <p:sp>
        <p:nvSpPr>
          <p:cNvPr id="507" name="Google Shape;507;p10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11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/>
              <a:t>Às vezes chamado de minimundo ou de universo de discurso (UoD — Universe of Discourse). As mudanças no minimundo são refletidas no banco de dados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/>
              <a:t>Uma variedade aleatória de dados não pode ser corretamente chamada de banco de dados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 sz="1200"/>
              <a:t>Ele possui um grupo definido de usuários e algumas aplicações previamente concebidas nas quais esses usuários estão interessados</a:t>
            </a:r>
            <a:endParaRPr/>
          </a:p>
        </p:txBody>
      </p:sp>
      <p:sp>
        <p:nvSpPr>
          <p:cNvPr id="515" name="Google Shape;515;p11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12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Bancos de Dados Relacionais</a:t>
            </a:r>
            <a:endParaRPr/>
          </a:p>
        </p:txBody>
      </p:sp>
      <p:sp>
        <p:nvSpPr>
          <p:cNvPr id="523" name="Google Shape;523;p12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13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pt-BR"/>
              <a:t>Diagrama simplificado de um ambiente de sistema de banco de dados</a:t>
            </a:r>
            <a:endParaRPr/>
          </a:p>
        </p:txBody>
      </p:sp>
      <p:sp>
        <p:nvSpPr>
          <p:cNvPr id="531" name="Google Shape;531;p13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14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39" name="Google Shape;539;p14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15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47" name="Google Shape;547;p15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16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7" name="Google Shape;557;p16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17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66" name="Google Shape;566;p17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18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" name="Google Shape;574;p18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9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19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2" name="Google Shape;582;p19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2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2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0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20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0" name="Google Shape;590;p20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21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0" name="Google Shape;610;p21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effb057802_0_13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g1effb057802_0_13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22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p22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p23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8" name="Google Shape;648;p23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effb057802_0_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1effb057802_0_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60" name="Google Shape;660;g1effb057802_0_0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effb057802_0_7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7" name="Google Shape;667;g1effb057802_0_7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24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p24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6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2" name="Google Shape;682;p2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p25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04" name="Google Shape;704;p25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3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0" name="Google Shape;450;p3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7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1" name="Google Shape;711;p2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28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9" name="Google Shape;719;p2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9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7" name="Google Shape;727;p29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0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p30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6" name="Google Shape;736;p30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p31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8" name="Google Shape;748;p31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p32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57" name="Google Shape;757;p32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3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5" name="Google Shape;765;p3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4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3" name="Google Shape;773;p3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5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1" name="Google Shape;781;p3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9" name="Google Shape;789;p37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90" name="Google Shape;790;p37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4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58" name="Google Shape;458;p4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8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7" name="Google Shape;797;p3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9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4" name="Google Shape;804;p39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p36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2" name="Google Shape;812;p36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4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9" name="Google Shape;819;p4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p45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42" name="Google Shape;842;p45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6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9" name="Google Shape;849;p4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7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7" name="Google Shape;857;p4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8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7" name="Google Shape;867;p4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9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5" name="Google Shape;875;p49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50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5" name="Google Shape;885;p50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5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6" name="Google Shape;466;p5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51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4" name="Google Shape;894;p5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2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2" name="Google Shape;902;p5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3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0" name="Google Shape;910;p5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p54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19" name="Google Shape;919;p54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5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6" name="Google Shape;926;p55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7" name="Google Shape;927;p55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p56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38" name="Google Shape;938;p56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57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5" name="Google Shape;945;p5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c216bf6dde_0_7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3" name="Google Shape;953;g2c216bf6dde_0_7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4" name="Google Shape;954;g2c216bf6dde_0_7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3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1" name="Google Shape;961;p4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58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8" name="Google Shape;968;p58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69" name="Google Shape;969;p58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6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4" name="Google Shape;474;p6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59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6" name="Google Shape;976;p59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7" name="Google Shape;977;p59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4" name="Google Shape;984;p61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5" name="Google Shape;985;p61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7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2" name="Google Shape;482;p7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8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0" name="Google Shape;490;p8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9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9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98" name="Google Shape;498;p9:notes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showMasterSp="0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7" name="Google Shape;57;p6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63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9" name="Google Shape;59;p63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63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63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63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63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63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63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" name="Google Shape;66;p63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63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63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" name="Google Shape;69;p63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63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63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2" name="Google Shape;72;p63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3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4" name="Google Shape;74;p63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3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3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7" name="Google Shape;77;p63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3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3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63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3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63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63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4" name="Google Shape;84;p63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3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63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63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63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63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63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" name="Google Shape;91;p63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63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3" name="Google Shape;93;p63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63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63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6" name="Google Shape;96;p63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63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8" name="Google Shape;98;p63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63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63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1" name="Google Shape;101;p63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63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63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63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63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63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63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63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63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0" name="Google Shape;110;p63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63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2" name="Google Shape;112;p63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63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63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15" name="Google Shape;115;p63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63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63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Panorâmica com Legenda">
  <p:cSld name="Foto Panorâmica com Legenda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4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74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E7FD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72" name="Google Shape;172;p74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73" name="Google Shape;173;p7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7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7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Legenda">
  <p:cSld name="Título e Legenda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5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75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79" name="Google Shape;179;p7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7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7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 com Legenda">
  <p:cSld name="Citação com Legenda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6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76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5" name="Google Shape;185;p76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6" name="Google Shape;186;p7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7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7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9" name="Google Shape;189;p76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pt-BR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6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pt-BR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ão de Nome">
  <p:cSld name="Cartão de Nom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7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77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4" name="Google Shape;194;p7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7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7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nas">
  <p:cSld name="3 Colunas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8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78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0" name="Google Shape;200;p78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1" name="Google Shape;201;p78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2" name="Google Shape;202;p78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3" name="Google Shape;203;p78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4" name="Google Shape;204;p78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5" name="Google Shape;205;p7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7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7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nas de Imagem">
  <p:cSld name="3 Colunas de Imagem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9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79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1" name="Google Shape;211;p79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E7FD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2" name="Google Shape;212;p79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3" name="Google Shape;213;p79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4" name="Google Shape;214;p79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E7FD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5" name="Google Shape;215;p79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6" name="Google Shape;216;p79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7" name="Google Shape;217;p79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E7FD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8" name="Google Shape;218;p79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9" name="Google Shape;219;p7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7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7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80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5" name="Google Shape;225;p8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8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8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1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81"/>
          <p:cNvSpPr txBox="1"/>
          <p:nvPr>
            <p:ph idx="1" type="body"/>
          </p:nvPr>
        </p:nvSpPr>
        <p:spPr>
          <a:xfrm rot="5400000">
            <a:off x="2424905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31" name="Google Shape;231;p8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8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8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66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84" name="Google Shape;284;p6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6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6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65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1" name="Google Shape;121;p6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6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7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67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6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6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6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8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3" name="Google Shape;133;p68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4" name="Google Shape;134;p6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6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9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69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40" name="Google Shape;140;p69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1" name="Google Shape;141;p69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42" name="Google Shape;142;p69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3" name="Google Shape;143;p6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6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6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7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7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7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7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7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2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72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8" name="Google Shape;158;p72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59" name="Google Shape;159;p7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7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7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3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73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E7FDA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65" name="Google Shape;165;p73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6" name="Google Shape;166;p7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7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7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8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0" name="Google Shape;10;p62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62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oogle Shape;12;p62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3" name="Google Shape;13;p62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62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62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62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62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62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62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0" name="Google Shape;20;p62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62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62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62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" name="Google Shape;24;p62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5" name="Google Shape;25;p62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62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62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" name="Google Shape;28;p62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62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62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62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62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62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62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62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" name="Google Shape;36;p62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62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62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" name="Google Shape;39;p62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3BE5D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" name="Google Shape;40;p62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1" name="Google Shape;41;p62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" name="Google Shape;42;p62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62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62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62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62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62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62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9" name="Google Shape;49;p62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62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D8FC68">
                      <a:alpha val="80000"/>
                    </a:srgbClr>
                  </a:gs>
                  <a:gs pos="100000">
                    <a:srgbClr val="63BE5D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" name="Google Shape;51;p6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62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3" name="Google Shape;53;p6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4" name="Google Shape;54;p6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5" name="Google Shape;55;p6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235" name="Google Shape;235;p64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64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7" name="Google Shape;237;p64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238" name="Google Shape;238;p64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64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64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64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2" name="Google Shape;242;p64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64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4" name="Google Shape;244;p64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5" name="Google Shape;245;p64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64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64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8" name="Google Shape;248;p64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9" name="Google Shape;249;p64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50" name="Google Shape;250;p64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1" name="Google Shape;251;p64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2" name="Google Shape;252;p64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3" name="Google Shape;253;p64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64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64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6" name="Google Shape;256;p64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64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8" name="Google Shape;258;p64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64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0" name="Google Shape;260;p64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1" name="Google Shape;261;p64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64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64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4" name="Google Shape;264;p64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E7FDA3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" name="Google Shape;265;p64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266" name="Google Shape;266;p64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2B5F27">
                      <a:alpha val="80000"/>
                    </a:srgbClr>
                  </a:gs>
                  <a:gs pos="100000">
                    <a:srgbClr val="E7FDA3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7" name="Google Shape;267;p64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2B5F27">
                      <a:alpha val="80000"/>
                    </a:srgbClr>
                  </a:gs>
                  <a:gs pos="100000">
                    <a:srgbClr val="E7FDA3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64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2B5F27">
                      <a:alpha val="80000"/>
                    </a:srgbClr>
                  </a:gs>
                  <a:gs pos="100000">
                    <a:srgbClr val="E7FDA3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64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2B5F27">
                      <a:alpha val="80000"/>
                    </a:srgbClr>
                  </a:gs>
                  <a:gs pos="100000">
                    <a:srgbClr val="E7FDA3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0" name="Google Shape;270;p64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2B5F27">
                      <a:alpha val="80000"/>
                    </a:srgbClr>
                  </a:gs>
                  <a:gs pos="100000">
                    <a:srgbClr val="E7FDA3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64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2B5F27">
                      <a:alpha val="80000"/>
                    </a:srgbClr>
                  </a:gs>
                  <a:gs pos="100000">
                    <a:srgbClr val="E7FDA3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2" name="Google Shape;272;p64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2B5F27">
                      <a:alpha val="80000"/>
                    </a:srgbClr>
                  </a:gs>
                  <a:gs pos="100000">
                    <a:srgbClr val="E7FDA3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64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2B5F27">
                      <a:alpha val="80000"/>
                    </a:srgbClr>
                  </a:gs>
                  <a:gs pos="100000">
                    <a:srgbClr val="E7FDA3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4" name="Google Shape;274;p64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2B5F27">
                      <a:alpha val="80000"/>
                    </a:srgbClr>
                  </a:gs>
                  <a:gs pos="100000">
                    <a:srgbClr val="E7FDA3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64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2B5F27">
                      <a:alpha val="80000"/>
                    </a:srgbClr>
                  </a:gs>
                  <a:gs pos="100000">
                    <a:srgbClr val="E7FDA3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6" name="Google Shape;276;p6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64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78" name="Google Shape;278;p6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79" name="Google Shape;279;p6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80" name="Google Shape;280;p6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1"/>
          <p:cNvGrpSpPr/>
          <p:nvPr/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>
          <p:nvSpPr>
            <p:cNvPr id="293" name="Google Shape;293;p1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294" name="Google Shape;294;p1"/>
            <p:cNvPicPr preferRelativeResize="0"/>
            <p:nvPr/>
          </p:nvPicPr>
          <p:blipFill rotWithShape="1">
            <a:blip r:embed="rId4">
              <a:alphaModFix amt="30000"/>
            </a:blip>
            <a:srcRect b="0" l="0" r="0" t="0"/>
            <a:stretch/>
          </p:blipFill>
          <p:spPr>
            <a:xfrm>
              <a:off x="0" y="-1"/>
              <a:ext cx="12192003" cy="6858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1"/>
          <p:cNvSpPr txBox="1"/>
          <p:nvPr>
            <p:ph type="ctrTitle"/>
          </p:nvPr>
        </p:nvSpPr>
        <p:spPr>
          <a:xfrm>
            <a:off x="6615112" y="1122363"/>
            <a:ext cx="405288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</a:pPr>
            <a:r>
              <a:rPr lang="pt-BR" sz="4400">
                <a:solidFill>
                  <a:schemeClr val="dk1"/>
                </a:solidFill>
              </a:rPr>
              <a:t>CARBADD - </a:t>
            </a:r>
            <a:r>
              <a:rPr lang="pt-BR" sz="4400">
                <a:solidFill>
                  <a:schemeClr val="dk1"/>
                </a:solidFill>
              </a:rPr>
              <a:t>MODELAGEM</a:t>
            </a:r>
            <a:endParaRPr/>
          </a:p>
        </p:txBody>
      </p:sp>
      <p:sp>
        <p:nvSpPr>
          <p:cNvPr id="296" name="Google Shape;296;p1"/>
          <p:cNvSpPr txBox="1"/>
          <p:nvPr>
            <p:ph idx="1" type="subTitle"/>
          </p:nvPr>
        </p:nvSpPr>
        <p:spPr>
          <a:xfrm>
            <a:off x="6585702" y="3602038"/>
            <a:ext cx="4082297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pt-BR"/>
              <a:t>PROF. ANDRÉ</a:t>
            </a:r>
            <a:endParaRPr/>
          </a:p>
        </p:txBody>
      </p:sp>
      <p:pic>
        <p:nvPicPr>
          <p:cNvPr id="297" name="Google Shape;297;p1"/>
          <p:cNvPicPr preferRelativeResize="0"/>
          <p:nvPr/>
        </p:nvPicPr>
        <p:blipFill rotWithShape="1">
          <a:blip r:embed="rId5">
            <a:alphaModFix/>
          </a:blip>
          <a:srcRect b="1" l="0" r="1" t="3058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1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299" name="Google Shape;299;p1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05" name="Google Shape;305;p1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06" name="Google Shape;306;p1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08" name="Google Shape;308;p1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09" name="Google Shape;309;p1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12" name="Google Shape;312;p1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14" name="Google Shape;314;p1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17" name="Google Shape;317;p1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20" name="Google Shape;320;p1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22" name="Google Shape;322;p1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24" name="Google Shape;324;p1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26" name="Google Shape;326;p1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30" name="Google Shape;330;p1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31" name="Google Shape;331;p1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33" name="Google Shape;333;p1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34" name="Google Shape;334;p1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36" name="Google Shape;336;p1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38" name="Google Shape;338;p1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41" name="Google Shape;341;p1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43" name="Google Shape;343;p1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46" name="Google Shape;346;p1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47" name="Google Shape;347;p1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50" name="Google Shape;350;p1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</p:sp>
        <p:sp>
          <p:nvSpPr>
            <p:cNvPr id="352" name="Google Shape;352;p1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1"/>
          <p:cNvGrpSpPr/>
          <p:nvPr/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354" name="Google Shape;354;p1"/>
            <p:cNvSpPr/>
            <p:nvPr/>
          </p:nvSpPr>
          <p:spPr>
            <a:xfrm>
              <a:off x="11483975" y="0"/>
              <a:ext cx="417513" cy="512763"/>
            </a:xfrm>
            <a:custGeom>
              <a:rect b="b" l="l" r="r" t="t"/>
              <a:pathLst>
                <a:path extrusionOk="0" h="323" w="26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adFill>
              <a:gsLst>
                <a:gs pos="0">
                  <a:srgbClr val="D8FC68">
                    <a:alpha val="80000"/>
                  </a:srgbClr>
                </a:gs>
                <a:gs pos="100000">
                  <a:srgbClr val="63BE5D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5" name="Google Shape;355;p1"/>
            <p:cNvSpPr/>
            <p:nvPr/>
          </p:nvSpPr>
          <p:spPr>
            <a:xfrm>
              <a:off x="11364912" y="474663"/>
              <a:ext cx="157163" cy="152400"/>
            </a:xfrm>
            <a:custGeom>
              <a:rect b="b" l="l" r="r" t="t"/>
              <a:pathLst>
                <a:path extrusionOk="0" h="32" w="33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rgbClr val="D8FC68">
                    <a:alpha val="80000"/>
                  </a:srgbClr>
                </a:gs>
                <a:gs pos="100000">
                  <a:srgbClr val="63BE5D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"/>
            <p:cNvSpPr/>
            <p:nvPr/>
          </p:nvSpPr>
          <p:spPr>
            <a:xfrm>
              <a:off x="11631612" y="1539875"/>
              <a:ext cx="188913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D8FC68">
                    <a:alpha val="80000"/>
                  </a:srgbClr>
                </a:gs>
                <a:gs pos="100000">
                  <a:srgbClr val="63BE5D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"/>
            <p:cNvSpPr/>
            <p:nvPr/>
          </p:nvSpPr>
          <p:spPr>
            <a:xfrm>
              <a:off x="11531600" y="5694363"/>
              <a:ext cx="298450" cy="1154113"/>
            </a:xfrm>
            <a:custGeom>
              <a:rect b="b" l="l" r="r" t="t"/>
              <a:pathLst>
                <a:path extrusionOk="0" h="727" w="188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adFill>
              <a:gsLst>
                <a:gs pos="0">
                  <a:srgbClr val="D8FC68">
                    <a:alpha val="80000"/>
                  </a:srgbClr>
                </a:gs>
                <a:gs pos="100000">
                  <a:srgbClr val="63BE5D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8" name="Google Shape;358;p1"/>
            <p:cNvSpPr/>
            <p:nvPr/>
          </p:nvSpPr>
          <p:spPr>
            <a:xfrm>
              <a:off x="11772900" y="5551488"/>
              <a:ext cx="157163" cy="155575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rgbClr val="D8FC68">
                    <a:alpha val="80000"/>
                  </a:srgbClr>
                </a:gs>
                <a:gs pos="100000">
                  <a:srgbClr val="63BE5D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"/>
            <p:cNvSpPr/>
            <p:nvPr/>
          </p:nvSpPr>
          <p:spPr>
            <a:xfrm>
              <a:off x="11710987" y="4763"/>
              <a:ext cx="304800" cy="1544638"/>
            </a:xfrm>
            <a:custGeom>
              <a:rect b="b" l="l" r="r" t="t"/>
              <a:pathLst>
                <a:path extrusionOk="0" h="973" w="192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adFill>
              <a:gsLst>
                <a:gs pos="0">
                  <a:srgbClr val="D8FC68">
                    <a:alpha val="80000"/>
                  </a:srgbClr>
                </a:gs>
                <a:gs pos="100000">
                  <a:srgbClr val="63BE5D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0" name="Google Shape;360;p1"/>
            <p:cNvSpPr/>
            <p:nvPr/>
          </p:nvSpPr>
          <p:spPr>
            <a:xfrm>
              <a:off x="11636375" y="4867275"/>
              <a:ext cx="188913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D8FC68">
                    <a:alpha val="80000"/>
                  </a:srgbClr>
                </a:gs>
                <a:gs pos="100000">
                  <a:srgbClr val="63BE5D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"/>
            <p:cNvSpPr/>
            <p:nvPr/>
          </p:nvSpPr>
          <p:spPr>
            <a:xfrm>
              <a:off x="11441112" y="5046663"/>
              <a:ext cx="307975" cy="1801813"/>
            </a:xfrm>
            <a:custGeom>
              <a:rect b="b" l="l" r="r" t="t"/>
              <a:pathLst>
                <a:path extrusionOk="0" h="1135" w="194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adFill>
              <a:gsLst>
                <a:gs pos="0">
                  <a:srgbClr val="D8FC68">
                    <a:alpha val="80000"/>
                  </a:srgbClr>
                </a:gs>
                <a:gs pos="100000">
                  <a:srgbClr val="63BE5D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2" name="Google Shape;362;p1"/>
            <p:cNvSpPr/>
            <p:nvPr/>
          </p:nvSpPr>
          <p:spPr>
            <a:xfrm>
              <a:off x="11849100" y="64166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D8FC68">
                    <a:alpha val="80000"/>
                  </a:srgbClr>
                </a:gs>
                <a:gs pos="100000">
                  <a:srgbClr val="63BE5D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gradFill>
              <a:gsLst>
                <a:gs pos="0">
                  <a:srgbClr val="D8FC68">
                    <a:alpha val="80000"/>
                  </a:srgbClr>
                </a:gs>
                <a:gs pos="100000">
                  <a:srgbClr val="63BE5D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510" name="Google Shape;510;p10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pt-BR" sz="3000"/>
              <a:t>O que é um banco de dados?</a:t>
            </a:r>
            <a:endParaRPr sz="2600"/>
          </a:p>
          <a:p>
            <a:pPr indent="-3937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Um banco de dados é uma coleção de dados relacionados</a:t>
            </a:r>
            <a:endParaRPr sz="2200"/>
          </a:p>
          <a:p>
            <a:pPr indent="-3937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Com dados, queremos dizer fatos conhecidos que podem ser registrados e possuem significado implícito</a:t>
            </a:r>
            <a:endParaRPr sz="2200"/>
          </a:p>
        </p:txBody>
      </p:sp>
      <p:sp>
        <p:nvSpPr>
          <p:cNvPr id="511" name="Google Shape;511;p1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518" name="Google Shape;518;p11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27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pt-BR" sz="2900"/>
              <a:t>Quais as propriedades de um banco de dados?</a:t>
            </a:r>
            <a:endParaRPr sz="2500"/>
          </a:p>
          <a:p>
            <a:pPr indent="-3873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pt-BR" sz="2500"/>
              <a:t>Um banco de dados representa algum aspecto do mundo real</a:t>
            </a:r>
            <a:endParaRPr sz="2100"/>
          </a:p>
          <a:p>
            <a:pPr indent="-3873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pt-BR" sz="2500"/>
              <a:t>Um banco de dados é uma coleção logicamente coerente de dados com algum significado inerente</a:t>
            </a:r>
            <a:endParaRPr sz="2100"/>
          </a:p>
          <a:p>
            <a:pPr indent="-3873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pt-BR" sz="2500"/>
              <a:t>Um banco de dados é projetado, construído e populado com dados para uma finalidade específica</a:t>
            </a:r>
            <a:endParaRPr sz="2100"/>
          </a:p>
        </p:txBody>
      </p:sp>
      <p:sp>
        <p:nvSpPr>
          <p:cNvPr id="519" name="Google Shape;519;p1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526" name="Google Shape;526;p12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8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300"/>
              <a:buChar char="•"/>
            </a:pPr>
            <a:r>
              <a:rPr lang="pt-BR" sz="3300"/>
              <a:t>O que é um Sistema Gerenciador de Banco de Dados?</a:t>
            </a:r>
            <a:endParaRPr sz="2500"/>
          </a:p>
          <a:p>
            <a:pPr indent="-4127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pt-BR" sz="2900"/>
              <a:t>Um sistema gerenciador de banco de dados (SGBD - Database Management System) é uma coleção de programas que permite aos usuários criar e manter um banco de dados</a:t>
            </a:r>
            <a:endParaRPr sz="2100"/>
          </a:p>
          <a:p>
            <a:pPr indent="-38735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pt-BR" sz="2500"/>
              <a:t>MySQL, PostgreSQL, Oracle, SQL Server</a:t>
            </a:r>
            <a:endParaRPr sz="1900"/>
          </a:p>
        </p:txBody>
      </p:sp>
      <p:sp>
        <p:nvSpPr>
          <p:cNvPr id="527" name="Google Shape;527;p1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INTRODUÇÃO</a:t>
            </a:r>
            <a:endParaRPr/>
          </a:p>
        </p:txBody>
      </p:sp>
      <p:sp>
        <p:nvSpPr>
          <p:cNvPr id="534" name="Google Shape;534;p1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35" name="Google Shape;53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8553" y="1623647"/>
            <a:ext cx="4070812" cy="462475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542" name="Google Shape;542;p14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pt-BR" sz="3000"/>
              <a:t>Arquiteturas de um SGBD</a:t>
            </a:r>
            <a:endParaRPr sz="2600"/>
          </a:p>
          <a:p>
            <a:pPr indent="-3937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Centralizadas</a:t>
            </a:r>
            <a:endParaRPr sz="2200"/>
          </a:p>
          <a:p>
            <a:pPr indent="-3937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Cliente servidor em duas camadas</a:t>
            </a:r>
            <a:endParaRPr sz="2200"/>
          </a:p>
          <a:p>
            <a:pPr indent="-3937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Cliente servidor em três camadas</a:t>
            </a:r>
            <a:endParaRPr sz="2200"/>
          </a:p>
        </p:txBody>
      </p:sp>
      <p:sp>
        <p:nvSpPr>
          <p:cNvPr id="543" name="Google Shape;543;p1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INTRODUÇÃO</a:t>
            </a:r>
            <a:endParaRPr/>
          </a:p>
        </p:txBody>
      </p:sp>
      <p:sp>
        <p:nvSpPr>
          <p:cNvPr id="550" name="Google Shape;550;p1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51" name="Google Shape;55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248" y="2233158"/>
            <a:ext cx="3038475" cy="29432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  <p:pic>
        <p:nvPicPr>
          <p:cNvPr id="552" name="Google Shape;55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0887" y="2233158"/>
            <a:ext cx="3067050" cy="10191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  <p:pic>
        <p:nvPicPr>
          <p:cNvPr id="553" name="Google Shape;55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47279" y="2190295"/>
            <a:ext cx="3076575" cy="21240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560" name="Google Shape;560;p16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27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pt-BR" sz="2900"/>
              <a:t>Classificação de um SGBD</a:t>
            </a:r>
            <a:endParaRPr sz="2500"/>
          </a:p>
          <a:p>
            <a:pPr indent="-3873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pt-BR" sz="2500"/>
              <a:t>Modelo Relacional</a:t>
            </a:r>
            <a:endParaRPr sz="2100"/>
          </a:p>
          <a:p>
            <a:pPr indent="-3873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pt-BR" sz="2500"/>
              <a:t>Modelo Hierárquico</a:t>
            </a:r>
            <a:endParaRPr sz="2100"/>
          </a:p>
          <a:p>
            <a:pPr indent="-3873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pt-BR" sz="2500"/>
              <a:t>Modelo em Rede</a:t>
            </a:r>
            <a:endParaRPr sz="2100"/>
          </a:p>
          <a:p>
            <a:pPr indent="-3873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pt-BR" sz="2500"/>
              <a:t>Modelo Orientado à Objeto</a:t>
            </a:r>
            <a:endParaRPr sz="2100"/>
          </a:p>
          <a:p>
            <a:pPr indent="-3873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pt-BR" sz="2500"/>
              <a:t>Modelo Objeto Relacional</a:t>
            </a:r>
            <a:endParaRPr sz="2100"/>
          </a:p>
        </p:txBody>
      </p:sp>
      <p:sp>
        <p:nvSpPr>
          <p:cNvPr id="561" name="Google Shape;561;p1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62" name="Google Shape;56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8685" y="2097088"/>
            <a:ext cx="5038725" cy="31718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569" name="Google Shape;569;p17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27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pt-BR" sz="2900"/>
              <a:t>Vantagens na utilização de um SGBD</a:t>
            </a:r>
            <a:endParaRPr sz="2500"/>
          </a:p>
          <a:p>
            <a:pPr indent="-3873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pt-BR" sz="2500"/>
              <a:t>Controle de redundância</a:t>
            </a:r>
            <a:endParaRPr sz="2100"/>
          </a:p>
          <a:p>
            <a:pPr indent="-3873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pt-BR" sz="2500"/>
              <a:t>Restrição de acesso não autorizado</a:t>
            </a:r>
            <a:endParaRPr sz="2100"/>
          </a:p>
          <a:p>
            <a:pPr indent="-3873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pt-BR" sz="2500"/>
              <a:t>Garantia de armazenamento persistente e integridade</a:t>
            </a:r>
            <a:endParaRPr sz="2100"/>
          </a:p>
          <a:p>
            <a:pPr indent="-3873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pt-BR" sz="2500"/>
              <a:t>Consultas eficientes</a:t>
            </a:r>
            <a:endParaRPr sz="2100"/>
          </a:p>
          <a:p>
            <a:pPr indent="-3873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pt-BR" sz="2500"/>
              <a:t>Backup e restauração</a:t>
            </a:r>
            <a:endParaRPr sz="2100"/>
          </a:p>
        </p:txBody>
      </p:sp>
      <p:sp>
        <p:nvSpPr>
          <p:cNvPr id="570" name="Google Shape;570;p1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/>
              <a:t>MODELAGEM</a:t>
            </a:r>
            <a:endParaRPr/>
          </a:p>
        </p:txBody>
      </p:sp>
      <p:sp>
        <p:nvSpPr>
          <p:cNvPr id="577" name="Google Shape;577;p18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127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pt-BR" sz="2900"/>
              <a:t>“Tarefa de levantamento e estruturação dos dados segundo regras de negócio”</a:t>
            </a:r>
            <a:endParaRPr sz="2500"/>
          </a:p>
          <a:p>
            <a:pPr indent="-4127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pt-BR" sz="2900"/>
              <a:t>Utiliza como objetos, entidades suas propriedades e seus relacionamentos</a:t>
            </a:r>
            <a:endParaRPr sz="2500"/>
          </a:p>
          <a:p>
            <a:pPr indent="-4127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pt-BR" sz="2900"/>
              <a:t>As informações vão sofrendo análise e refinamentos até gerar um modelo que represente a realidade do mini-mundo desejado</a:t>
            </a:r>
            <a:endParaRPr sz="2500"/>
          </a:p>
        </p:txBody>
      </p:sp>
      <p:sp>
        <p:nvSpPr>
          <p:cNvPr id="578" name="Google Shape;578;p1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/>
              <a:t>MODELO ENTIDADE RELACIONAMENTO (MER)</a:t>
            </a:r>
            <a:endParaRPr/>
          </a:p>
        </p:txBody>
      </p:sp>
      <p:sp>
        <p:nvSpPr>
          <p:cNvPr id="585" name="Google Shape;585;p19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Foi elaborado por Peter Chen na década de 70</a:t>
            </a:r>
            <a:endParaRPr/>
          </a:p>
          <a:p>
            <a:pPr indent="-406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Visava representar o modelo de dados na forma de um diagrama ao invés de texto</a:t>
            </a:r>
            <a:endParaRPr/>
          </a:p>
          <a:p>
            <a:pPr indent="-406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Posteriormente foi estendido a fim de possibilitar a modelagem de dados especiais (p.e.: herança)</a:t>
            </a:r>
            <a:endParaRPr/>
          </a:p>
          <a:p>
            <a:pPr indent="-406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Posteriormente foram adicionados alguns elementos de UML</a:t>
            </a:r>
            <a:endParaRPr/>
          </a:p>
        </p:txBody>
      </p:sp>
      <p:sp>
        <p:nvSpPr>
          <p:cNvPr id="586" name="Google Shape;586;p1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70" name="Google Shape;370;p2"/>
          <p:cNvGrpSpPr/>
          <p:nvPr/>
        </p:nvGrpSpPr>
        <p:grpSpPr>
          <a:xfrm>
            <a:off x="-6100" y="-11384"/>
            <a:ext cx="1220788" cy="6858001"/>
            <a:chOff x="-14288" y="0"/>
            <a:chExt cx="1220788" cy="6858001"/>
          </a:xfrm>
        </p:grpSpPr>
        <p:sp>
          <p:nvSpPr>
            <p:cNvPr id="371" name="Google Shape;371;p2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5" name="Google Shape;375;p2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7" name="Google Shape;377;p2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8" name="Google Shape;378;p2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1" name="Google Shape;381;p2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2" name="Google Shape;382;p2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83" name="Google Shape;383;p2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4" name="Google Shape;384;p2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5" name="Google Shape;385;p2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6" name="Google Shape;386;p2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9" name="Google Shape;389;p2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1" name="Google Shape;391;p2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3" name="Google Shape;393;p2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4" name="Google Shape;394;p2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7" name="Google Shape;397;p2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E7FDA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8" name="Google Shape;39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0" y="-2"/>
            <a:ext cx="406152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"/>
          <p:cNvSpPr/>
          <p:nvPr/>
        </p:nvSpPr>
        <p:spPr>
          <a:xfrm>
            <a:off x="0" y="1853"/>
            <a:ext cx="4055621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76200" rotWithShape="0" algn="l" dist="38100">
              <a:srgbClr val="000000">
                <a:alpha val="36078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400" name="Google Shape;400;p2"/>
          <p:cNvGrpSpPr/>
          <p:nvPr/>
        </p:nvGrpSpPr>
        <p:grpSpPr>
          <a:xfrm>
            <a:off x="1190" y="-9998"/>
            <a:ext cx="1220788" cy="6858001"/>
            <a:chOff x="-14288" y="0"/>
            <a:chExt cx="1220788" cy="6858001"/>
          </a:xfrm>
        </p:grpSpPr>
        <p:sp>
          <p:nvSpPr>
            <p:cNvPr id="401" name="Google Shape;401;p2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05" name="Google Shape;405;p2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07" name="Google Shape;407;p2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08" name="Google Shape;408;p2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1" name="Google Shape;411;p2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2" name="Google Shape;412;p2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13" name="Google Shape;413;p2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4" name="Google Shape;414;p2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5" name="Google Shape;415;p2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6" name="Google Shape;416;p2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19" name="Google Shape;419;p2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21" name="Google Shape;421;p2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23" name="Google Shape;423;p2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24" name="Google Shape;424;p2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27" name="Google Shape;427;p2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3BE5D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8" name="Google Shape;428;p2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1190" y="-13238"/>
            <a:ext cx="406271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"/>
          <p:cNvSpPr txBox="1"/>
          <p:nvPr>
            <p:ph type="title"/>
          </p:nvPr>
        </p:nvSpPr>
        <p:spPr>
          <a:xfrm>
            <a:off x="853330" y="1134683"/>
            <a:ext cx="2743310" cy="4255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/>
              <a:t>TÓPICOS</a:t>
            </a:r>
            <a:endParaRPr/>
          </a:p>
        </p:txBody>
      </p:sp>
      <p:grpSp>
        <p:nvGrpSpPr>
          <p:cNvPr id="430" name="Google Shape;430;p2"/>
          <p:cNvGrpSpPr/>
          <p:nvPr/>
        </p:nvGrpSpPr>
        <p:grpSpPr>
          <a:xfrm>
            <a:off x="4662189" y="1135201"/>
            <a:ext cx="6692748" cy="4253985"/>
            <a:chOff x="0" y="519"/>
            <a:chExt cx="6692748" cy="4253985"/>
          </a:xfrm>
        </p:grpSpPr>
        <p:cxnSp>
          <p:nvCxnSpPr>
            <p:cNvPr id="431" name="Google Shape;431;p2"/>
            <p:cNvCxnSpPr/>
            <p:nvPr/>
          </p:nvCxnSpPr>
          <p:spPr>
            <a:xfrm>
              <a:off x="0" y="519"/>
              <a:ext cx="6692748" cy="0"/>
            </a:xfrm>
            <a:prstGeom prst="straightConnector1">
              <a:avLst/>
            </a:prstGeom>
            <a:gradFill>
              <a:gsLst>
                <a:gs pos="0">
                  <a:srgbClr val="FFAA5A"/>
                </a:gs>
                <a:gs pos="100000">
                  <a:srgbClr val="F18B1C"/>
                </a:gs>
              </a:gsLst>
              <a:lin ang="5400000" scaled="0"/>
            </a:gradFill>
            <a:ln cap="flat" cmpd="sng" w="9525">
              <a:solidFill>
                <a:srgbClr val="FCA03C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2" name="Google Shape;432;p2"/>
            <p:cNvSpPr/>
            <p:nvPr/>
          </p:nvSpPr>
          <p:spPr>
            <a:xfrm>
              <a:off x="0" y="519"/>
              <a:ext cx="6692748" cy="850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"/>
            <p:cNvSpPr txBox="1"/>
            <p:nvPr/>
          </p:nvSpPr>
          <p:spPr>
            <a:xfrm>
              <a:off x="0" y="519"/>
              <a:ext cx="6692748" cy="850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0000" lIns="160000" spcFirstLastPara="1" rIns="160000" wrap="square" tIns="16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Twentieth Century"/>
                <a:buNone/>
              </a:pPr>
              <a:r>
                <a:rPr b="0" i="0" lang="pt-BR" sz="4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Introdução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4" name="Google Shape;434;p2"/>
            <p:cNvCxnSpPr/>
            <p:nvPr/>
          </p:nvCxnSpPr>
          <p:spPr>
            <a:xfrm>
              <a:off x="0" y="851316"/>
              <a:ext cx="6692748" cy="0"/>
            </a:xfrm>
            <a:prstGeom prst="straightConnector1">
              <a:avLst/>
            </a:prstGeom>
            <a:gradFill>
              <a:gsLst>
                <a:gs pos="0">
                  <a:srgbClr val="F99B5A"/>
                </a:gs>
                <a:gs pos="100000">
                  <a:srgbClr val="EB791B"/>
                </a:gs>
              </a:gsLst>
              <a:lin ang="5400000" scaled="0"/>
            </a:gradFill>
            <a:ln cap="flat" cmpd="sng" w="9525">
              <a:solidFill>
                <a:srgbClr val="F58F3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5" name="Google Shape;435;p2"/>
            <p:cNvSpPr/>
            <p:nvPr/>
          </p:nvSpPr>
          <p:spPr>
            <a:xfrm>
              <a:off x="0" y="851316"/>
              <a:ext cx="6692748" cy="850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"/>
            <p:cNvSpPr txBox="1"/>
            <p:nvPr/>
          </p:nvSpPr>
          <p:spPr>
            <a:xfrm>
              <a:off x="0" y="851316"/>
              <a:ext cx="6692748" cy="850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0000" lIns="160000" spcFirstLastPara="1" rIns="160000" wrap="square" tIns="16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Twentieth Century"/>
                <a:buNone/>
              </a:pPr>
              <a:r>
                <a:rPr b="0" i="0" lang="pt-BR" sz="4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Modelagem</a:t>
              </a:r>
              <a:endParaRPr b="0" i="0" sz="4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437" name="Google Shape;437;p2"/>
            <p:cNvCxnSpPr/>
            <p:nvPr/>
          </p:nvCxnSpPr>
          <p:spPr>
            <a:xfrm>
              <a:off x="0" y="1702113"/>
              <a:ext cx="6692748" cy="0"/>
            </a:xfrm>
            <a:prstGeom prst="straightConnector1">
              <a:avLst/>
            </a:prstGeom>
            <a:gradFill>
              <a:gsLst>
                <a:gs pos="0">
                  <a:srgbClr val="F38D59"/>
                </a:gs>
                <a:gs pos="100000">
                  <a:srgbClr val="E66818"/>
                </a:gs>
              </a:gsLst>
              <a:lin ang="5400000" scaled="0"/>
            </a:gradFill>
            <a:ln cap="flat" cmpd="sng" w="9525">
              <a:solidFill>
                <a:srgbClr val="EF7F3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38" name="Google Shape;438;p2"/>
            <p:cNvSpPr/>
            <p:nvPr/>
          </p:nvSpPr>
          <p:spPr>
            <a:xfrm>
              <a:off x="0" y="1702113"/>
              <a:ext cx="6692748" cy="850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"/>
            <p:cNvSpPr txBox="1"/>
            <p:nvPr/>
          </p:nvSpPr>
          <p:spPr>
            <a:xfrm>
              <a:off x="0" y="1702113"/>
              <a:ext cx="6692748" cy="850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0000" lIns="160000" spcFirstLastPara="1" rIns="160000" wrap="square" tIns="16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Twentieth Century"/>
                <a:buNone/>
              </a:pPr>
              <a:r>
                <a:rPr b="0" i="0" lang="pt-BR" sz="4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Entidade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0" name="Google Shape;440;p2"/>
            <p:cNvCxnSpPr/>
            <p:nvPr/>
          </p:nvCxnSpPr>
          <p:spPr>
            <a:xfrm>
              <a:off x="0" y="2552910"/>
              <a:ext cx="6692748" cy="0"/>
            </a:xfrm>
            <a:prstGeom prst="straightConnector1">
              <a:avLst/>
            </a:prstGeom>
            <a:gradFill>
              <a:gsLst>
                <a:gs pos="0">
                  <a:srgbClr val="EC8058"/>
                </a:gs>
                <a:gs pos="100000">
                  <a:srgbClr val="DF5719"/>
                </a:gs>
              </a:gsLst>
              <a:lin ang="5400000" scaled="0"/>
            </a:gradFill>
            <a:ln cap="flat" cmpd="sng" w="9525">
              <a:solidFill>
                <a:srgbClr val="E86F3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41" name="Google Shape;441;p2"/>
            <p:cNvSpPr/>
            <p:nvPr/>
          </p:nvSpPr>
          <p:spPr>
            <a:xfrm>
              <a:off x="0" y="2552910"/>
              <a:ext cx="6692748" cy="850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"/>
            <p:cNvSpPr txBox="1"/>
            <p:nvPr/>
          </p:nvSpPr>
          <p:spPr>
            <a:xfrm>
              <a:off x="0" y="2552910"/>
              <a:ext cx="6692748" cy="850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0000" lIns="160000" spcFirstLastPara="1" rIns="160000" wrap="square" tIns="16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Twentieth Century"/>
                <a:buNone/>
              </a:pPr>
              <a:r>
                <a:rPr b="0" i="0" lang="pt-BR" sz="4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Atributo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3" name="Google Shape;443;p2"/>
            <p:cNvCxnSpPr/>
            <p:nvPr/>
          </p:nvCxnSpPr>
          <p:spPr>
            <a:xfrm>
              <a:off x="0" y="3403707"/>
              <a:ext cx="6692748" cy="0"/>
            </a:xfrm>
            <a:prstGeom prst="straightConnector1">
              <a:avLst/>
            </a:prstGeom>
            <a:gradFill>
              <a:gsLst>
                <a:gs pos="0">
                  <a:srgbClr val="E77557"/>
                </a:gs>
                <a:gs pos="100000">
                  <a:srgbClr val="DA4B18"/>
                </a:gs>
              </a:gsLst>
              <a:lin ang="5400000" scaled="0"/>
            </a:gradFill>
            <a:ln cap="flat" cmpd="sng" w="9525">
              <a:solidFill>
                <a:srgbClr val="E2633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44" name="Google Shape;444;p2"/>
            <p:cNvSpPr/>
            <p:nvPr/>
          </p:nvSpPr>
          <p:spPr>
            <a:xfrm>
              <a:off x="0" y="3403707"/>
              <a:ext cx="6692748" cy="850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"/>
            <p:cNvSpPr txBox="1"/>
            <p:nvPr/>
          </p:nvSpPr>
          <p:spPr>
            <a:xfrm>
              <a:off x="0" y="3403707"/>
              <a:ext cx="6692748" cy="850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0000" lIns="160000" spcFirstLastPara="1" rIns="160000" wrap="square" tIns="16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Twentieth Century"/>
                <a:buNone/>
              </a:pPr>
              <a:r>
                <a:rPr b="0" i="0" lang="pt-BR" sz="4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Relacionamento</a:t>
              </a:r>
              <a:endParaRPr b="0" i="0" sz="4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446" name="Google Shape;446;p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MODELO ENTIDADE RELACIONAMENTO (MER)</a:t>
            </a:r>
            <a:endParaRPr/>
          </a:p>
        </p:txBody>
      </p:sp>
      <p:sp>
        <p:nvSpPr>
          <p:cNvPr id="593" name="Google Shape;593;p2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594" name="Google Shape;594;p20"/>
          <p:cNvGrpSpPr/>
          <p:nvPr/>
        </p:nvGrpSpPr>
        <p:grpSpPr>
          <a:xfrm>
            <a:off x="1336502" y="1803578"/>
            <a:ext cx="8477383" cy="4313758"/>
            <a:chOff x="1336502" y="1803578"/>
            <a:chExt cx="8477383" cy="4313758"/>
          </a:xfrm>
        </p:grpSpPr>
        <p:pic>
          <p:nvPicPr>
            <p:cNvPr id="595" name="Google Shape;595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36502" y="1803578"/>
              <a:ext cx="4120869" cy="2204745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3921"/>
                </a:srgbClr>
              </a:outerShdw>
            </a:effectLst>
          </p:spPr>
        </p:pic>
        <p:pic>
          <p:nvPicPr>
            <p:cNvPr id="596" name="Google Shape;596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03022" y="1808281"/>
              <a:ext cx="3610863" cy="2200042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3921"/>
                </a:srgbClr>
              </a:outerShdw>
            </a:effectLst>
          </p:spPr>
        </p:pic>
        <p:pic>
          <p:nvPicPr>
            <p:cNvPr id="597" name="Google Shape;597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20974" y="4269429"/>
              <a:ext cx="6060169" cy="1847907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3921"/>
                </a:srgbClr>
              </a:outerShdw>
            </a:effectLst>
          </p:spPr>
        </p:pic>
        <p:sp>
          <p:nvSpPr>
            <p:cNvPr id="598" name="Google Shape;598;p20"/>
            <p:cNvSpPr/>
            <p:nvPr/>
          </p:nvSpPr>
          <p:spPr>
            <a:xfrm>
              <a:off x="2622211" y="1925223"/>
              <a:ext cx="1371600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pt-BR" sz="1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ENTIDADE FORTE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2645396" y="2346074"/>
              <a:ext cx="1371600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pt-BR" sz="1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ENTIDADE FRACA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2624765" y="3524152"/>
              <a:ext cx="2675898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pt-BR" sz="1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RELACIONAMENTO IDENTIFICADOR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2645396" y="2876289"/>
              <a:ext cx="2324100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pt-BR" sz="1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RELACIONAMENTO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734300" y="1832355"/>
              <a:ext cx="2079585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pt-BR" sz="105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ATRIBUTO ATÔMICO ou SIMPLES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734299" y="2206967"/>
              <a:ext cx="2079585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pt-BR" sz="105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ATRIBUTO CHAVE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734298" y="2561722"/>
              <a:ext cx="2079585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pt-BR" sz="105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ATRIBUTO MULTIVALORADO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734297" y="3315494"/>
              <a:ext cx="2079585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pt-BR" sz="105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ATRIBUTO COMPOSTO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734296" y="3686666"/>
              <a:ext cx="2079585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pt-BR" sz="105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ATRIBUTO DERIVADO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MODELO ENTIDADE RELACIONAMENTO (MER)</a:t>
            </a:r>
            <a:endParaRPr/>
          </a:p>
        </p:txBody>
      </p:sp>
      <p:sp>
        <p:nvSpPr>
          <p:cNvPr id="613" name="Google Shape;613;p2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14" name="Google Shape;61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2514" y="1792289"/>
            <a:ext cx="5688011" cy="468303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g1effb057802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0974" y="4269429"/>
            <a:ext cx="6060168" cy="184790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sp>
        <p:nvSpPr>
          <p:cNvPr id="620" name="Google Shape;620;g1effb057802_0_13"/>
          <p:cNvSpPr/>
          <p:nvPr/>
        </p:nvSpPr>
        <p:spPr>
          <a:xfrm>
            <a:off x="1141413" y="1645920"/>
            <a:ext cx="8867100" cy="4804800"/>
          </a:xfrm>
          <a:prstGeom prst="rect">
            <a:avLst/>
          </a:prstGeom>
          <a:solidFill>
            <a:srgbClr val="000000">
              <a:alpha val="6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621" name="Google Shape;621;g1effb057802_0_13"/>
          <p:cNvGrpSpPr/>
          <p:nvPr/>
        </p:nvGrpSpPr>
        <p:grpSpPr>
          <a:xfrm>
            <a:off x="6203022" y="1808281"/>
            <a:ext cx="3610878" cy="2200042"/>
            <a:chOff x="6203022" y="1808281"/>
            <a:chExt cx="3610878" cy="2200042"/>
          </a:xfrm>
        </p:grpSpPr>
        <p:pic>
          <p:nvPicPr>
            <p:cNvPr id="622" name="Google Shape;622;g1effb057802_0_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03022" y="1808281"/>
              <a:ext cx="3610862" cy="2200042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313"/>
                </a:srgbClr>
              </a:outerShdw>
            </a:effectLst>
          </p:spPr>
        </p:pic>
        <p:sp>
          <p:nvSpPr>
            <p:cNvPr id="623" name="Google Shape;623;g1effb057802_0_13"/>
            <p:cNvSpPr/>
            <p:nvPr/>
          </p:nvSpPr>
          <p:spPr>
            <a:xfrm>
              <a:off x="7734300" y="1832355"/>
              <a:ext cx="2079600" cy="22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pt-BR" sz="105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ATRIBUTO ATÔMICO ou SIMPLES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g1effb057802_0_13"/>
            <p:cNvSpPr/>
            <p:nvPr/>
          </p:nvSpPr>
          <p:spPr>
            <a:xfrm>
              <a:off x="7734299" y="2206967"/>
              <a:ext cx="2079600" cy="22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pt-BR" sz="105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ATRIBUTO CHAVE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g1effb057802_0_13"/>
            <p:cNvSpPr/>
            <p:nvPr/>
          </p:nvSpPr>
          <p:spPr>
            <a:xfrm>
              <a:off x="7734298" y="2561722"/>
              <a:ext cx="2079600" cy="22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pt-BR" sz="105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ATRIBUTO MULTIVALORADO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g1effb057802_0_13"/>
            <p:cNvSpPr/>
            <p:nvPr/>
          </p:nvSpPr>
          <p:spPr>
            <a:xfrm>
              <a:off x="7734297" y="3315494"/>
              <a:ext cx="2079600" cy="22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pt-BR" sz="105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ATRIBUTO COMPOSTO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g1effb057802_0_13"/>
            <p:cNvSpPr/>
            <p:nvPr/>
          </p:nvSpPr>
          <p:spPr>
            <a:xfrm>
              <a:off x="7734296" y="3686666"/>
              <a:ext cx="2079600" cy="22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pt-BR" sz="105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ATRIBUTO DERIVADO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8" name="Google Shape;628;g1effb057802_0_13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CONJUNTO DE ENTIDADES</a:t>
            </a:r>
            <a:endParaRPr/>
          </a:p>
        </p:txBody>
      </p:sp>
      <p:sp>
        <p:nvSpPr>
          <p:cNvPr id="629" name="Google Shape;629;g1effb057802_0_13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630" name="Google Shape;630;g1effb057802_0_13"/>
          <p:cNvGrpSpPr/>
          <p:nvPr/>
        </p:nvGrpSpPr>
        <p:grpSpPr>
          <a:xfrm>
            <a:off x="1336502" y="1803578"/>
            <a:ext cx="4120869" cy="2204745"/>
            <a:chOff x="1336502" y="1803578"/>
            <a:chExt cx="4120869" cy="2204745"/>
          </a:xfrm>
        </p:grpSpPr>
        <p:pic>
          <p:nvPicPr>
            <p:cNvPr id="631" name="Google Shape;631;g1effb057802_0_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36502" y="1803578"/>
              <a:ext cx="4120869" cy="2204745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313"/>
                </a:srgbClr>
              </a:outerShdw>
            </a:effectLst>
          </p:spPr>
        </p:pic>
        <p:sp>
          <p:nvSpPr>
            <p:cNvPr id="632" name="Google Shape;632;g1effb057802_0_13"/>
            <p:cNvSpPr/>
            <p:nvPr/>
          </p:nvSpPr>
          <p:spPr>
            <a:xfrm>
              <a:off x="2622211" y="1925223"/>
              <a:ext cx="1371600" cy="22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pt-BR" sz="1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ENTIDADE FORTE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1effb057802_0_13"/>
            <p:cNvSpPr/>
            <p:nvPr/>
          </p:nvSpPr>
          <p:spPr>
            <a:xfrm>
              <a:off x="2645396" y="2346074"/>
              <a:ext cx="1371600" cy="22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pt-BR" sz="1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ENTIDADE FRACA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1effb057802_0_13"/>
            <p:cNvSpPr/>
            <p:nvPr/>
          </p:nvSpPr>
          <p:spPr>
            <a:xfrm>
              <a:off x="2624765" y="3524152"/>
              <a:ext cx="2676000" cy="22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pt-BR" sz="1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RELACIONAMENTO IDENTIFICADOR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g1effb057802_0_13"/>
            <p:cNvSpPr/>
            <p:nvPr/>
          </p:nvSpPr>
          <p:spPr>
            <a:xfrm>
              <a:off x="2645396" y="2876289"/>
              <a:ext cx="2324100" cy="227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pt-BR" sz="1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RELACIONAMENTO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6" name="Google Shape;636;g1effb057802_0_13"/>
          <p:cNvSpPr/>
          <p:nvPr/>
        </p:nvSpPr>
        <p:spPr>
          <a:xfrm>
            <a:off x="1336497" y="2714626"/>
            <a:ext cx="4120800" cy="1293600"/>
          </a:xfrm>
          <a:prstGeom prst="rect">
            <a:avLst/>
          </a:prstGeom>
          <a:solidFill>
            <a:srgbClr val="000000">
              <a:alpha val="6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/>
              <a:t>ENTIDADE</a:t>
            </a:r>
            <a:endParaRPr/>
          </a:p>
        </p:txBody>
      </p:sp>
      <p:sp>
        <p:nvSpPr>
          <p:cNvPr id="643" name="Google Shape;643;p22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27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pt-BR" sz="2900"/>
              <a:t>Uma “coisa” que pode ser distintamente identificada</a:t>
            </a:r>
            <a:endParaRPr sz="2500"/>
          </a:p>
          <a:p>
            <a:pPr indent="-4127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pt-BR" sz="2900"/>
              <a:t>Exemplos</a:t>
            </a:r>
            <a:endParaRPr sz="2500"/>
          </a:p>
          <a:p>
            <a:pPr indent="-3873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pt-BR" sz="2500"/>
              <a:t>Pessoas (empregado, empresa, fornecedor)</a:t>
            </a:r>
            <a:endParaRPr sz="2100"/>
          </a:p>
          <a:p>
            <a:pPr indent="-3873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pt-BR" sz="2500"/>
              <a:t>Objetos (produto, disciplina, projeto)</a:t>
            </a:r>
            <a:endParaRPr sz="2100"/>
          </a:p>
          <a:p>
            <a:pPr indent="-3873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pt-BR" sz="2500"/>
              <a:t>Eventos (pedido, viagem, venda)</a:t>
            </a:r>
            <a:endParaRPr sz="2100"/>
          </a:p>
          <a:p>
            <a:pPr indent="-4127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pt-BR" sz="2900"/>
              <a:t>Geralmente, </a:t>
            </a:r>
            <a:r>
              <a:rPr lang="pt-BR" sz="2900" u="sng"/>
              <a:t>substantivos</a:t>
            </a:r>
            <a:r>
              <a:rPr lang="pt-BR" sz="2900"/>
              <a:t> são bons candidatos à entidades</a:t>
            </a:r>
            <a:endParaRPr sz="2500"/>
          </a:p>
        </p:txBody>
      </p:sp>
      <p:sp>
        <p:nvSpPr>
          <p:cNvPr id="644" name="Google Shape;644;p2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ENTIDADE</a:t>
            </a:r>
            <a:endParaRPr/>
          </a:p>
        </p:txBody>
      </p:sp>
      <p:sp>
        <p:nvSpPr>
          <p:cNvPr id="651" name="Google Shape;651;p2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52" name="Google Shape;652;p23"/>
          <p:cNvSpPr/>
          <p:nvPr/>
        </p:nvSpPr>
        <p:spPr>
          <a:xfrm>
            <a:off x="1748443" y="2416232"/>
            <a:ext cx="2493818" cy="9144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3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Empregado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3"/>
          <p:cNvSpPr/>
          <p:nvPr/>
        </p:nvSpPr>
        <p:spPr>
          <a:xfrm>
            <a:off x="6921734" y="2233014"/>
            <a:ext cx="2493818" cy="9144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3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Empresa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23"/>
          <p:cNvSpPr/>
          <p:nvPr/>
        </p:nvSpPr>
        <p:spPr>
          <a:xfrm>
            <a:off x="4663651" y="3710586"/>
            <a:ext cx="2493818" cy="9144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3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Produto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23"/>
          <p:cNvSpPr/>
          <p:nvPr/>
        </p:nvSpPr>
        <p:spPr>
          <a:xfrm>
            <a:off x="1748443" y="4767841"/>
            <a:ext cx="2493818" cy="9144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3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Pedido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23"/>
          <p:cNvSpPr/>
          <p:nvPr/>
        </p:nvSpPr>
        <p:spPr>
          <a:xfrm>
            <a:off x="7739153" y="4725525"/>
            <a:ext cx="2493818" cy="9144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3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effb057802_0_0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CONJUNTO DE ENTIDADES</a:t>
            </a:r>
            <a:endParaRPr/>
          </a:p>
        </p:txBody>
      </p:sp>
      <p:sp>
        <p:nvSpPr>
          <p:cNvPr id="663" name="Google Shape;663;g1effb057802_0_0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</a:rPr>
              <a:t>Podemos classificar as entidades como:</a:t>
            </a:r>
            <a:endParaRPr/>
          </a:p>
          <a:p>
            <a:pPr indent="-4064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>
                <a:solidFill>
                  <a:schemeClr val="dk1"/>
                </a:solidFill>
              </a:rPr>
              <a:t>Entidade forte: é entidade que possui atributo determinante</a:t>
            </a:r>
            <a:endParaRPr/>
          </a:p>
          <a:p>
            <a:pPr indent="-3810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>
                <a:solidFill>
                  <a:schemeClr val="dk1"/>
                </a:solidFill>
              </a:rPr>
              <a:t>Representado por um retângulo de linha simples</a:t>
            </a:r>
            <a:endParaRPr/>
          </a:p>
          <a:p>
            <a:pPr indent="-4064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>
                <a:solidFill>
                  <a:schemeClr val="dk1"/>
                </a:solidFill>
              </a:rPr>
              <a:t>Entidade fraca: é a entidade que não possui atributo determinante</a:t>
            </a:r>
            <a:endParaRPr/>
          </a:p>
          <a:p>
            <a:pPr indent="-38100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>
                <a:solidFill>
                  <a:schemeClr val="dk1"/>
                </a:solidFill>
              </a:rPr>
              <a:t>Representado por um retângulo de linha dupla</a:t>
            </a:r>
            <a:endParaRPr/>
          </a:p>
        </p:txBody>
      </p:sp>
      <p:sp>
        <p:nvSpPr>
          <p:cNvPr id="664" name="Google Shape;664;g1effb057802_0_0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effb057802_0_7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CONJUNTO DE ENTIDADES</a:t>
            </a:r>
            <a:endParaRPr/>
          </a:p>
        </p:txBody>
      </p:sp>
      <p:sp>
        <p:nvSpPr>
          <p:cNvPr id="670" name="Google Shape;670;g1effb057802_0_7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71" name="Google Shape;671;g1effb057802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8985" y="2097088"/>
            <a:ext cx="7190856" cy="360673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678" name="Google Shape;678;p24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r>
              <a:rPr lang="pt-BR" sz="2800"/>
              <a:t>Uma escola deseja controlar seus alunos, para isso precisa armazenar informações pessoais como cpf, nome, endereço, nome da mãe, data de nascimento e sexo. O aluno é identificado pelo seu cpf. Um aluno pode frequentar uma turma que é caracterizada pelo nome, e registra o ano e semestre que é ofertada. Um aluno pode cursar disciplinas que possuem um nome que a identifica, ano e semestre e é ministrada por um professor que possui registro, nome, titulação e formação.</a:t>
            </a:r>
            <a:endParaRPr/>
          </a:p>
        </p:txBody>
      </p:sp>
      <p:sp>
        <p:nvSpPr>
          <p:cNvPr id="679" name="Google Shape;679;p2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TIPOS DE ATRIBUTOS</a:t>
            </a:r>
            <a:endParaRPr/>
          </a:p>
        </p:txBody>
      </p:sp>
      <p:sp>
        <p:nvSpPr>
          <p:cNvPr id="685" name="Google Shape;685;p2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86" name="Google Shape;68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0974" y="4269429"/>
            <a:ext cx="6060169" cy="184790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  <p:grpSp>
        <p:nvGrpSpPr>
          <p:cNvPr id="687" name="Google Shape;687;p26"/>
          <p:cNvGrpSpPr/>
          <p:nvPr/>
        </p:nvGrpSpPr>
        <p:grpSpPr>
          <a:xfrm>
            <a:off x="1336502" y="1803578"/>
            <a:ext cx="4120869" cy="2204745"/>
            <a:chOff x="1336502" y="1803578"/>
            <a:chExt cx="4120869" cy="2204745"/>
          </a:xfrm>
        </p:grpSpPr>
        <p:pic>
          <p:nvPicPr>
            <p:cNvPr id="688" name="Google Shape;688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36502" y="1803578"/>
              <a:ext cx="4120869" cy="2204745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3921"/>
                </a:srgbClr>
              </a:outerShdw>
            </a:effectLst>
          </p:spPr>
        </p:pic>
        <p:sp>
          <p:nvSpPr>
            <p:cNvPr id="689" name="Google Shape;689;p26"/>
            <p:cNvSpPr/>
            <p:nvPr/>
          </p:nvSpPr>
          <p:spPr>
            <a:xfrm>
              <a:off x="2622211" y="1925223"/>
              <a:ext cx="1371600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pt-BR" sz="1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ENTIDADE FORTE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2645396" y="2346074"/>
              <a:ext cx="1371600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pt-BR" sz="1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ENTIDADE FRACA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2624765" y="3524152"/>
              <a:ext cx="2675898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pt-BR" sz="1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RELACIONAMENTO IDENTIFICADOR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2645396" y="2876289"/>
              <a:ext cx="2324100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pt-BR" sz="1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RELACIONAMENTO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3" name="Google Shape;693;p26"/>
          <p:cNvSpPr/>
          <p:nvPr/>
        </p:nvSpPr>
        <p:spPr>
          <a:xfrm>
            <a:off x="1141413" y="1645920"/>
            <a:ext cx="8867112" cy="4804756"/>
          </a:xfrm>
          <a:prstGeom prst="rect">
            <a:avLst/>
          </a:prstGeom>
          <a:solidFill>
            <a:srgbClr val="000000">
              <a:alpha val="6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694" name="Google Shape;694;p26"/>
          <p:cNvGrpSpPr/>
          <p:nvPr/>
        </p:nvGrpSpPr>
        <p:grpSpPr>
          <a:xfrm>
            <a:off x="6203022" y="1808281"/>
            <a:ext cx="3610863" cy="2200042"/>
            <a:chOff x="6203022" y="1808281"/>
            <a:chExt cx="3610863" cy="2200042"/>
          </a:xfrm>
        </p:grpSpPr>
        <p:pic>
          <p:nvPicPr>
            <p:cNvPr id="695" name="Google Shape;695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03022" y="1808281"/>
              <a:ext cx="3610863" cy="2200042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3921"/>
                </a:srgbClr>
              </a:outerShdw>
            </a:effectLst>
          </p:spPr>
        </p:pic>
        <p:sp>
          <p:nvSpPr>
            <p:cNvPr id="696" name="Google Shape;696;p26"/>
            <p:cNvSpPr/>
            <p:nvPr/>
          </p:nvSpPr>
          <p:spPr>
            <a:xfrm>
              <a:off x="7734300" y="1832355"/>
              <a:ext cx="2079585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pt-BR" sz="105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ATRIBUTO ATÔMICO ou SIMPLES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7734299" y="2206967"/>
              <a:ext cx="2079585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pt-BR" sz="105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ATRIBUTO CHAVE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7734298" y="2561722"/>
              <a:ext cx="2079585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pt-BR" sz="105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ATRIBUTO MULTIVALORADO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7734297" y="3315494"/>
              <a:ext cx="2079585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pt-BR" sz="105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ATRIBUTO COMPOSTO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7734296" y="3686666"/>
              <a:ext cx="2079585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pt-BR" sz="105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ATRIBUTO DERIVADO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ATRIBUTOS</a:t>
            </a:r>
            <a:endParaRPr/>
          </a:p>
        </p:txBody>
      </p:sp>
      <p:sp>
        <p:nvSpPr>
          <p:cNvPr id="707" name="Google Shape;707;p25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1475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pt-BR">
                <a:solidFill>
                  <a:schemeClr val="dk1"/>
                </a:solidFill>
              </a:rPr>
              <a:t>Conjunto das informações mais relevantes sobre a entidade</a:t>
            </a:r>
            <a:endParaRPr/>
          </a:p>
          <a:p>
            <a:pPr indent="-371475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pt-BR">
                <a:solidFill>
                  <a:schemeClr val="dk1"/>
                </a:solidFill>
              </a:rPr>
              <a:t>Podem assumir valores de acordo com a sua natureza (domínio do atributo)</a:t>
            </a:r>
            <a:endParaRPr/>
          </a:p>
          <a:p>
            <a:pPr indent="-371475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pt-BR">
                <a:solidFill>
                  <a:schemeClr val="dk1"/>
                </a:solidFill>
              </a:rPr>
              <a:t>Pode ser caracterizado por sua cardinalidade</a:t>
            </a:r>
            <a:endParaRPr/>
          </a:p>
          <a:p>
            <a:pPr indent="-371475" lvl="1" marL="9144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pt-BR">
                <a:solidFill>
                  <a:schemeClr val="dk1"/>
                </a:solidFill>
              </a:rPr>
              <a:t>0 – o atributo pode assumir um valor vazio</a:t>
            </a:r>
            <a:endParaRPr/>
          </a:p>
          <a:p>
            <a:pPr indent="-371475" lvl="1" marL="9144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pt-BR">
                <a:solidFill>
                  <a:schemeClr val="dk1"/>
                </a:solidFill>
              </a:rPr>
              <a:t>1 – o atributo pode assumir um único valor</a:t>
            </a:r>
            <a:endParaRPr/>
          </a:p>
          <a:p>
            <a:pPr indent="-371475" lvl="1" marL="9144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pt-BR">
                <a:solidFill>
                  <a:schemeClr val="dk1"/>
                </a:solidFill>
              </a:rPr>
              <a:t>N – o atributo pode assumir mais de um valor</a:t>
            </a:r>
            <a:endParaRPr/>
          </a:p>
          <a:p>
            <a:pPr indent="-371475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pt-BR">
                <a:solidFill>
                  <a:schemeClr val="dk1"/>
                </a:solidFill>
              </a:rPr>
              <a:t>Geralmente, </a:t>
            </a:r>
            <a:r>
              <a:rPr b="1" lang="pt-BR" u="sng">
                <a:solidFill>
                  <a:schemeClr val="dk1"/>
                </a:solidFill>
              </a:rPr>
              <a:t>substantivos que não foram considerados entidades</a:t>
            </a:r>
            <a:r>
              <a:rPr lang="pt-BR">
                <a:solidFill>
                  <a:schemeClr val="dk1"/>
                </a:solidFill>
              </a:rPr>
              <a:t> em uma primeira análise, são candidatos como atributos</a:t>
            </a:r>
            <a:endParaRPr/>
          </a:p>
        </p:txBody>
      </p:sp>
      <p:sp>
        <p:nvSpPr>
          <p:cNvPr id="708" name="Google Shape;708;p2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453" name="Google Shape;453;p3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pt-BR" sz="3000"/>
              <a:t>O que é dado?</a:t>
            </a:r>
            <a:endParaRPr sz="2600"/>
          </a:p>
          <a:p>
            <a:pPr indent="-419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pt-BR" sz="3000"/>
              <a:t>O que é informação?</a:t>
            </a:r>
            <a:endParaRPr sz="2600"/>
          </a:p>
          <a:p>
            <a:pPr indent="-419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pt-BR" sz="3000"/>
              <a:t>O que é conhecimento?</a:t>
            </a:r>
            <a:endParaRPr sz="2600"/>
          </a:p>
        </p:txBody>
      </p:sp>
      <p:sp>
        <p:nvSpPr>
          <p:cNvPr id="454" name="Google Shape;454;p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ATRIBUTO SIMPLES OU ATÔMICO</a:t>
            </a:r>
            <a:endParaRPr/>
          </a:p>
        </p:txBody>
      </p:sp>
      <p:sp>
        <p:nvSpPr>
          <p:cNvPr id="714" name="Google Shape;714;p27"/>
          <p:cNvSpPr txBox="1"/>
          <p:nvPr>
            <p:ph idx="1" type="body"/>
          </p:nvPr>
        </p:nvSpPr>
        <p:spPr>
          <a:xfrm>
            <a:off x="8059966" y="2249487"/>
            <a:ext cx="317884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</a:pPr>
            <a:r>
              <a:rPr lang="pt-BR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Não podem ser subdivididos</a:t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5" name="Google Shape;715;p2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16" name="Google Shape;71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1683" y="1907004"/>
            <a:ext cx="6478013" cy="459681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ATRIBUTO CHAVE</a:t>
            </a:r>
            <a:endParaRPr/>
          </a:p>
        </p:txBody>
      </p:sp>
      <p:sp>
        <p:nvSpPr>
          <p:cNvPr id="722" name="Google Shape;722;p28"/>
          <p:cNvSpPr txBox="1"/>
          <p:nvPr>
            <p:ph idx="1" type="body"/>
          </p:nvPr>
        </p:nvSpPr>
        <p:spPr>
          <a:xfrm>
            <a:off x="7799096" y="2249487"/>
            <a:ext cx="34397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</a:pPr>
            <a:r>
              <a:rPr lang="pt-BR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Identifica uma instância de forma única</a:t>
            </a:r>
            <a:endParaRPr/>
          </a:p>
        </p:txBody>
      </p:sp>
      <p:sp>
        <p:nvSpPr>
          <p:cNvPr id="723" name="Google Shape;723;p2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24" name="Google Shape;72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1682" y="1907003"/>
            <a:ext cx="6478013" cy="4401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ATRIBUTO CHAVE</a:t>
            </a:r>
            <a:endParaRPr/>
          </a:p>
        </p:txBody>
      </p:sp>
      <p:sp>
        <p:nvSpPr>
          <p:cNvPr id="730" name="Google Shape;730;p29"/>
          <p:cNvSpPr txBox="1"/>
          <p:nvPr>
            <p:ph idx="1" type="body"/>
          </p:nvPr>
        </p:nvSpPr>
        <p:spPr>
          <a:xfrm>
            <a:off x="7799096" y="2249487"/>
            <a:ext cx="34397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</a:pPr>
            <a:r>
              <a:rPr lang="pt-BR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Qual o salário da Andreia Carla?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50"/>
              <a:buFont typeface="Tahoma"/>
              <a:buChar char="•"/>
            </a:pPr>
            <a:r>
              <a:rPr lang="pt-BR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Qual o endereço do João da Silva?</a:t>
            </a:r>
            <a:endParaRPr/>
          </a:p>
        </p:txBody>
      </p:sp>
      <p:sp>
        <p:nvSpPr>
          <p:cNvPr id="731" name="Google Shape;731;p2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32" name="Google Shape;73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193" y="2097088"/>
            <a:ext cx="6770424" cy="321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193" y="2097088"/>
            <a:ext cx="6770424" cy="3218902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3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ATRIBUTO CHAVE</a:t>
            </a:r>
            <a:endParaRPr/>
          </a:p>
        </p:txBody>
      </p:sp>
      <p:sp>
        <p:nvSpPr>
          <p:cNvPr id="740" name="Google Shape;740;p30"/>
          <p:cNvSpPr txBox="1"/>
          <p:nvPr>
            <p:ph idx="1" type="body"/>
          </p:nvPr>
        </p:nvSpPr>
        <p:spPr>
          <a:xfrm>
            <a:off x="7799096" y="2249487"/>
            <a:ext cx="34397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</a:pPr>
            <a:r>
              <a:rPr lang="pt-BR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Qual o salário da Andreia Carla?</a:t>
            </a:r>
            <a:endParaRPr/>
          </a:p>
          <a:p>
            <a:pPr indent="-381000" lvl="1" marL="9144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</a:pPr>
            <a:r>
              <a:rPr lang="pt-BR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3000</a:t>
            </a:r>
            <a:endParaRPr/>
          </a:p>
          <a:p>
            <a: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Tahoma"/>
              <a:buChar char="•"/>
            </a:pPr>
            <a:r>
              <a:rPr lang="pt-BR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Qual o endereço do João da Silva?</a:t>
            </a:r>
            <a:endParaRPr/>
          </a:p>
          <a:p>
            <a:pPr indent="-371475" lvl="1" marL="914400" rtl="0" algn="l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50"/>
              <a:buFont typeface="Tahoma"/>
              <a:buChar char="•"/>
            </a:pPr>
            <a:r>
              <a:rPr lang="pt-BR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???</a:t>
            </a:r>
            <a:endParaRPr/>
          </a:p>
        </p:txBody>
      </p:sp>
      <p:sp>
        <p:nvSpPr>
          <p:cNvPr id="741" name="Google Shape;741;p3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2" name="Google Shape;742;p30"/>
          <p:cNvSpPr/>
          <p:nvPr/>
        </p:nvSpPr>
        <p:spPr>
          <a:xfrm>
            <a:off x="676639" y="3334391"/>
            <a:ext cx="7239163" cy="366713"/>
          </a:xfrm>
          <a:prstGeom prst="roundRect">
            <a:avLst>
              <a:gd fmla="val 16667" name="adj"/>
            </a:avLst>
          </a:prstGeom>
          <a:solidFill>
            <a:srgbClr val="FF0000">
              <a:alpha val="20000"/>
            </a:srgbClr>
          </a:solidFill>
          <a:ln cap="flat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43" name="Google Shape;743;p30"/>
          <p:cNvSpPr/>
          <p:nvPr/>
        </p:nvSpPr>
        <p:spPr>
          <a:xfrm>
            <a:off x="676639" y="4586506"/>
            <a:ext cx="7239163" cy="366713"/>
          </a:xfrm>
          <a:prstGeom prst="roundRect">
            <a:avLst>
              <a:gd fmla="val 16667" name="adj"/>
            </a:avLst>
          </a:prstGeom>
          <a:solidFill>
            <a:srgbClr val="FF0000">
              <a:alpha val="20000"/>
            </a:srgbClr>
          </a:solidFill>
          <a:ln cap="flat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44" name="Google Shape;744;p30"/>
          <p:cNvSpPr/>
          <p:nvPr/>
        </p:nvSpPr>
        <p:spPr>
          <a:xfrm>
            <a:off x="676638" y="4285128"/>
            <a:ext cx="7239163" cy="366713"/>
          </a:xfrm>
          <a:prstGeom prst="roundRect">
            <a:avLst>
              <a:gd fmla="val 16667" name="adj"/>
            </a:avLst>
          </a:prstGeom>
          <a:solidFill>
            <a:srgbClr val="FF0000">
              <a:alpha val="20000"/>
            </a:srgbClr>
          </a:solidFill>
          <a:ln cap="flat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ATRIBUTO CHAVE</a:t>
            </a:r>
            <a:endParaRPr/>
          </a:p>
        </p:txBody>
      </p:sp>
      <p:sp>
        <p:nvSpPr>
          <p:cNvPr id="751" name="Google Shape;751;p3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52" name="Google Shape;75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7683" y="2255045"/>
            <a:ext cx="6770424" cy="2902988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31"/>
          <p:cNvSpPr txBox="1"/>
          <p:nvPr/>
        </p:nvSpPr>
        <p:spPr>
          <a:xfrm>
            <a:off x="7799096" y="2249487"/>
            <a:ext cx="34397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●"/>
            </a:pPr>
            <a:r>
              <a:rPr b="0" i="0" lang="pt-BR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Qual o salário do cpf 345678?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○"/>
            </a:pPr>
            <a:r>
              <a:rPr b="0" i="0" lang="pt-BR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4800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●"/>
            </a:pPr>
            <a:r>
              <a:rPr b="0" i="0" lang="pt-BR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Qual o endereço do cpf 678912?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○"/>
            </a:pPr>
            <a:r>
              <a:rPr b="0" i="0" lang="pt-BR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Rua a, 12, Vl 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EXERCÍCIO</a:t>
            </a:r>
            <a:endParaRPr/>
          </a:p>
        </p:txBody>
      </p:sp>
      <p:sp>
        <p:nvSpPr>
          <p:cNvPr id="760" name="Google Shape;760;p3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Aluno com a mão no lado do queixo" id="761" name="Google Shape;76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221540" y="1762297"/>
            <a:ext cx="1509750" cy="494607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  <p:sp>
        <p:nvSpPr>
          <p:cNvPr id="762" name="Google Shape;762;p32"/>
          <p:cNvSpPr/>
          <p:nvPr/>
        </p:nvSpPr>
        <p:spPr>
          <a:xfrm>
            <a:off x="5602778" y="1128464"/>
            <a:ext cx="5685905" cy="4042052"/>
          </a:xfrm>
          <a:prstGeom prst="cloudCallout">
            <a:avLst>
              <a:gd fmla="val -83842" name="adj1"/>
              <a:gd fmla="val -27135" name="adj2"/>
            </a:avLst>
          </a:prstGeom>
          <a:gradFill>
            <a:gsLst>
              <a:gs pos="0">
                <a:srgbClr val="DAEBD1"/>
              </a:gs>
              <a:gs pos="100000">
                <a:srgbClr val="AFD597"/>
              </a:gs>
            </a:gsLst>
            <a:lin ang="5040000" scaled="0"/>
          </a:gra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Pense: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Quais outros atributos podem ser candidatos à serem atributo chave?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ATRIBUTO MULTIVALORADO</a:t>
            </a:r>
            <a:endParaRPr/>
          </a:p>
        </p:txBody>
      </p:sp>
      <p:sp>
        <p:nvSpPr>
          <p:cNvPr id="768" name="Google Shape;768;p33"/>
          <p:cNvSpPr txBox="1"/>
          <p:nvPr>
            <p:ph idx="1" type="body"/>
          </p:nvPr>
        </p:nvSpPr>
        <p:spPr>
          <a:xfrm>
            <a:off x="7082444" y="2249487"/>
            <a:ext cx="4156363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</a:pPr>
            <a:r>
              <a:rPr lang="pt-BR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Podem ter mais de um valor do mesmo tipo (cardinalidade máxima igual à N)</a:t>
            </a:r>
            <a:endParaRPr/>
          </a:p>
        </p:txBody>
      </p:sp>
      <p:sp>
        <p:nvSpPr>
          <p:cNvPr id="769" name="Google Shape;769;p3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70" name="Google Shape;77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1682" y="1726299"/>
            <a:ext cx="5153025" cy="47625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ATRIBUTO COMPOSTO</a:t>
            </a:r>
            <a:endParaRPr/>
          </a:p>
        </p:txBody>
      </p:sp>
      <p:sp>
        <p:nvSpPr>
          <p:cNvPr id="776" name="Google Shape;776;p34"/>
          <p:cNvSpPr txBox="1"/>
          <p:nvPr>
            <p:ph idx="1" type="body"/>
          </p:nvPr>
        </p:nvSpPr>
        <p:spPr>
          <a:xfrm>
            <a:off x="7082444" y="2249487"/>
            <a:ext cx="4156363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</a:pPr>
            <a:r>
              <a:rPr lang="pt-BR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Podem ser subdivididos</a:t>
            </a:r>
            <a:endParaRPr/>
          </a:p>
        </p:txBody>
      </p:sp>
      <p:sp>
        <p:nvSpPr>
          <p:cNvPr id="777" name="Google Shape;777;p3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78" name="Google Shape;77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1682" y="1726300"/>
            <a:ext cx="5321751" cy="456891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ATRIBUTO DERIVADOS</a:t>
            </a:r>
            <a:endParaRPr/>
          </a:p>
        </p:txBody>
      </p:sp>
      <p:sp>
        <p:nvSpPr>
          <p:cNvPr id="784" name="Google Shape;784;p35"/>
          <p:cNvSpPr txBox="1"/>
          <p:nvPr>
            <p:ph idx="1" type="body"/>
          </p:nvPr>
        </p:nvSpPr>
        <p:spPr>
          <a:xfrm>
            <a:off x="7082444" y="2249487"/>
            <a:ext cx="4156363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Char char="•"/>
            </a:pPr>
            <a:r>
              <a:rPr lang="pt-BR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Podem ser obtidos através de outros atributos (campos calculados por exemplo)</a:t>
            </a:r>
            <a:endParaRPr/>
          </a:p>
        </p:txBody>
      </p:sp>
      <p:sp>
        <p:nvSpPr>
          <p:cNvPr id="785" name="Google Shape;785;p3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86" name="Google Shape;78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1683" y="2249487"/>
            <a:ext cx="5720762" cy="320238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CARDINALIDADE DE ATRIBUTO</a:t>
            </a:r>
            <a:endParaRPr/>
          </a:p>
        </p:txBody>
      </p:sp>
      <p:sp>
        <p:nvSpPr>
          <p:cNvPr id="793" name="Google Shape;793;p37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14312" lvl="0" marL="2286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pt-BR">
                <a:solidFill>
                  <a:schemeClr val="dk1"/>
                </a:solidFill>
              </a:rPr>
              <a:t>Pode ser caracterizado por sua cardinalidade (mínima, máxima)</a:t>
            </a:r>
            <a:endParaRPr/>
          </a:p>
          <a:p>
            <a:pPr indent="-217883" lvl="1" marL="685800" rtl="0" algn="just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pt-BR" sz="1800">
                <a:solidFill>
                  <a:schemeClr val="dk1"/>
                </a:solidFill>
              </a:rPr>
              <a:t>0 – o atributo pode assumir um valor vazio (opcional se mínima)</a:t>
            </a:r>
            <a:endParaRPr/>
          </a:p>
          <a:p>
            <a:pPr indent="-217883" lvl="1" marL="685800" rtl="0" algn="just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pt-BR" sz="1800">
                <a:solidFill>
                  <a:schemeClr val="dk1"/>
                </a:solidFill>
              </a:rPr>
              <a:t>1 – o atributo pode assumir um único valor (obrigatório se mínima)</a:t>
            </a:r>
            <a:endParaRPr/>
          </a:p>
          <a:p>
            <a:pPr indent="-217883" lvl="1" marL="685800" rtl="0" algn="just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pt-BR" sz="1800">
                <a:solidFill>
                  <a:schemeClr val="dk1"/>
                </a:solidFill>
              </a:rPr>
              <a:t>N – o atributo pode assumir mais de um valor (multivalorado se máxima)</a:t>
            </a:r>
            <a:endParaRPr/>
          </a:p>
          <a:p>
            <a:pPr indent="-214312" lvl="0" marL="228600" rtl="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pt-BR">
                <a:solidFill>
                  <a:schemeClr val="dk1"/>
                </a:solidFill>
              </a:rPr>
              <a:t>Exemplos</a:t>
            </a:r>
            <a:endParaRPr/>
          </a:p>
          <a:p>
            <a:pPr indent="-217883" lvl="1" marL="685800" rtl="0" algn="just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pt-BR" sz="1800">
                <a:solidFill>
                  <a:schemeClr val="dk1"/>
                </a:solidFill>
              </a:rPr>
              <a:t>profissao (0, 1) =&gt; atributo opcional e se houver pode ter 1 único valor armazenado</a:t>
            </a:r>
            <a:endParaRPr/>
          </a:p>
          <a:p>
            <a:pPr indent="-217883" lvl="1" marL="685800" rtl="0" algn="just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pt-BR" sz="1800">
                <a:solidFill>
                  <a:schemeClr val="dk1"/>
                </a:solidFill>
              </a:rPr>
              <a:t>cpf (1, 1) =&gt; atributo obrigatório e pode ter somente 1 único valor armazenado</a:t>
            </a:r>
            <a:endParaRPr/>
          </a:p>
          <a:p>
            <a:pPr indent="-217883" lvl="1" marL="685800" rtl="0" algn="just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pt-BR" sz="1800">
                <a:solidFill>
                  <a:schemeClr val="dk1"/>
                </a:solidFill>
              </a:rPr>
              <a:t>endereco (1, N) =&gt; atributo obrigatório e pode ter mais de 1 valor armazenado</a:t>
            </a:r>
            <a:endParaRPr/>
          </a:p>
          <a:p>
            <a:pPr indent="-217883" lvl="1" marL="685800" rtl="0" algn="just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pt-BR" sz="1800">
                <a:solidFill>
                  <a:schemeClr val="dk1"/>
                </a:solidFill>
              </a:rPr>
              <a:t>email (0, N) =&gt; atributo opcional e se houver pode ter mais de 1 valor armazenado</a:t>
            </a:r>
            <a:endParaRPr/>
          </a:p>
        </p:txBody>
      </p:sp>
      <p:sp>
        <p:nvSpPr>
          <p:cNvPr id="794" name="Google Shape;794;p3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461" name="Google Shape;461;p4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318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pt-BR" sz="3200"/>
              <a:t>O que é dado?</a:t>
            </a:r>
            <a:endParaRPr/>
          </a:p>
          <a:p>
            <a:pPr indent="-406400" lvl="1" marL="9144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Os dados representam um ou mais elementos (coisas) que isoladamente não podem transmitir uma mensagem ou representar algum conhecimento</a:t>
            </a:r>
            <a:endParaRPr/>
          </a:p>
          <a:p>
            <a:pPr indent="-4064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Exemplo</a:t>
            </a:r>
            <a:endParaRPr sz="2400"/>
          </a:p>
          <a:p>
            <a:pPr indent="-393700" lvl="2" marL="13716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Dia – 7</a:t>
            </a:r>
            <a:endParaRPr sz="2000"/>
          </a:p>
          <a:p>
            <a:pPr indent="-393700" lvl="2" marL="13716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Número – 40</a:t>
            </a:r>
            <a:endParaRPr sz="2000"/>
          </a:p>
          <a:p>
            <a:pPr indent="-393700" lvl="2" marL="13716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Texto – André</a:t>
            </a:r>
            <a:endParaRPr sz="2600"/>
          </a:p>
        </p:txBody>
      </p:sp>
      <p:sp>
        <p:nvSpPr>
          <p:cNvPr id="462" name="Google Shape;462;p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CARDINALIDADE DE ATRIBUTO</a:t>
            </a:r>
            <a:endParaRPr/>
          </a:p>
        </p:txBody>
      </p:sp>
      <p:sp>
        <p:nvSpPr>
          <p:cNvPr id="800" name="Google Shape;800;p3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01" name="Google Shape;80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2296" y="1918334"/>
            <a:ext cx="7036291" cy="446424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3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REPRESENTAÇÃO ALTERNATIVA</a:t>
            </a:r>
            <a:endParaRPr/>
          </a:p>
        </p:txBody>
      </p:sp>
      <p:sp>
        <p:nvSpPr>
          <p:cNvPr id="807" name="Google Shape;807;p3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08" name="Google Shape;80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5858" y="2019993"/>
            <a:ext cx="3155719" cy="421167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815" name="Google Shape;815;p36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r>
              <a:rPr lang="pt-BR" sz="2800"/>
              <a:t>Uma escola precisa controlar seus alunos, para isso precisa armazenar informações pessoais como cpf, nome, endereço, nome da mãe, data de nascimento e sexo. O aluno é identificado pelo seu cpf. Um aluno pode frequentar uma turma que é caracterizada pelo nome, e registra o ano e semestre que é ofertada. Um aluno pode cursar disciplinas que possuem um nome que a identifica, ano e semestre e é ministrada por um professor que possui registro, nome, titulação e formação.</a:t>
            </a:r>
            <a:endParaRPr sz="2800"/>
          </a:p>
        </p:txBody>
      </p:sp>
      <p:sp>
        <p:nvSpPr>
          <p:cNvPr id="816" name="Google Shape;816;p3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44"/>
          <p:cNvGrpSpPr/>
          <p:nvPr/>
        </p:nvGrpSpPr>
        <p:grpSpPr>
          <a:xfrm>
            <a:off x="6203022" y="1808281"/>
            <a:ext cx="3610863" cy="2200042"/>
            <a:chOff x="6203022" y="1808281"/>
            <a:chExt cx="3610863" cy="2200042"/>
          </a:xfrm>
        </p:grpSpPr>
        <p:pic>
          <p:nvPicPr>
            <p:cNvPr id="822" name="Google Shape;822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03022" y="1808281"/>
              <a:ext cx="3610863" cy="2200042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3921"/>
                </a:srgbClr>
              </a:outerShdw>
            </a:effectLst>
          </p:spPr>
        </p:pic>
        <p:sp>
          <p:nvSpPr>
            <p:cNvPr id="823" name="Google Shape;823;p44"/>
            <p:cNvSpPr/>
            <p:nvPr/>
          </p:nvSpPr>
          <p:spPr>
            <a:xfrm>
              <a:off x="7734300" y="1832355"/>
              <a:ext cx="2079585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pt-BR" sz="105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ATRIBUTO ATÔMICO ou SIMPLES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4"/>
            <p:cNvSpPr/>
            <p:nvPr/>
          </p:nvSpPr>
          <p:spPr>
            <a:xfrm>
              <a:off x="7734299" y="2206967"/>
              <a:ext cx="2079585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pt-BR" sz="105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ATRIBUTO CHAVE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4"/>
            <p:cNvSpPr/>
            <p:nvPr/>
          </p:nvSpPr>
          <p:spPr>
            <a:xfrm>
              <a:off x="7734298" y="2561722"/>
              <a:ext cx="2079585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pt-BR" sz="105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ATRIBUTO MULTIVALORADO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4"/>
            <p:cNvSpPr/>
            <p:nvPr/>
          </p:nvSpPr>
          <p:spPr>
            <a:xfrm>
              <a:off x="7734297" y="3315494"/>
              <a:ext cx="2079585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pt-BR" sz="105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ATRIBUTO COMPOSTO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4"/>
            <p:cNvSpPr/>
            <p:nvPr/>
          </p:nvSpPr>
          <p:spPr>
            <a:xfrm>
              <a:off x="7734296" y="3686666"/>
              <a:ext cx="2079585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pt-BR" sz="105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ATRIBUTO DERIVADO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8" name="Google Shape;828;p44"/>
          <p:cNvSpPr/>
          <p:nvPr/>
        </p:nvSpPr>
        <p:spPr>
          <a:xfrm>
            <a:off x="1141413" y="1645920"/>
            <a:ext cx="8867112" cy="4804756"/>
          </a:xfrm>
          <a:prstGeom prst="rect">
            <a:avLst/>
          </a:prstGeom>
          <a:solidFill>
            <a:srgbClr val="000000">
              <a:alpha val="6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29" name="Google Shape;829;p4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RELACIONAMENTO</a:t>
            </a:r>
            <a:endParaRPr/>
          </a:p>
        </p:txBody>
      </p:sp>
      <p:sp>
        <p:nvSpPr>
          <p:cNvPr id="830" name="Google Shape;830;p4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31" name="Google Shape;83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0974" y="4269429"/>
            <a:ext cx="6060169" cy="184790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  <p:grpSp>
        <p:nvGrpSpPr>
          <p:cNvPr id="832" name="Google Shape;832;p44"/>
          <p:cNvGrpSpPr/>
          <p:nvPr/>
        </p:nvGrpSpPr>
        <p:grpSpPr>
          <a:xfrm>
            <a:off x="1336502" y="1803578"/>
            <a:ext cx="4120869" cy="2204745"/>
            <a:chOff x="1336502" y="1803578"/>
            <a:chExt cx="4120869" cy="2204745"/>
          </a:xfrm>
        </p:grpSpPr>
        <p:pic>
          <p:nvPicPr>
            <p:cNvPr id="833" name="Google Shape;833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36502" y="1803578"/>
              <a:ext cx="4120869" cy="2204745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3921"/>
                </a:srgbClr>
              </a:outerShdw>
            </a:effectLst>
          </p:spPr>
        </p:pic>
        <p:sp>
          <p:nvSpPr>
            <p:cNvPr id="834" name="Google Shape;834;p44"/>
            <p:cNvSpPr/>
            <p:nvPr/>
          </p:nvSpPr>
          <p:spPr>
            <a:xfrm>
              <a:off x="2622211" y="1925223"/>
              <a:ext cx="1371600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pt-BR" sz="1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ENTIDADE FORTE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44"/>
            <p:cNvSpPr/>
            <p:nvPr/>
          </p:nvSpPr>
          <p:spPr>
            <a:xfrm>
              <a:off x="2645396" y="2346074"/>
              <a:ext cx="1371600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pt-BR" sz="1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ENTIDADE FRACA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4"/>
            <p:cNvSpPr/>
            <p:nvPr/>
          </p:nvSpPr>
          <p:spPr>
            <a:xfrm>
              <a:off x="2624765" y="3524152"/>
              <a:ext cx="2675898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pt-BR" sz="1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RELACIONAMENTO IDENTIFICADOR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4"/>
            <p:cNvSpPr/>
            <p:nvPr/>
          </p:nvSpPr>
          <p:spPr>
            <a:xfrm>
              <a:off x="2645396" y="2876289"/>
              <a:ext cx="2324100" cy="2270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pt-BR" sz="1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RELACIONAMENTO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8" name="Google Shape;838;p44"/>
          <p:cNvSpPr/>
          <p:nvPr/>
        </p:nvSpPr>
        <p:spPr>
          <a:xfrm>
            <a:off x="1336499" y="1798320"/>
            <a:ext cx="4120871" cy="906780"/>
          </a:xfrm>
          <a:prstGeom prst="rect">
            <a:avLst/>
          </a:prstGeom>
          <a:solidFill>
            <a:srgbClr val="000000">
              <a:alpha val="6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RELACIONAMENTO</a:t>
            </a:r>
            <a:endParaRPr/>
          </a:p>
        </p:txBody>
      </p:sp>
      <p:sp>
        <p:nvSpPr>
          <p:cNvPr id="845" name="Google Shape;845;p45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275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pt-BR" sz="2900">
                <a:solidFill>
                  <a:schemeClr val="dk1"/>
                </a:solidFill>
              </a:rPr>
              <a:t>Conjunto de associações entre entidades</a:t>
            </a:r>
            <a:endParaRPr sz="2500"/>
          </a:p>
          <a:p>
            <a:pPr indent="-41275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pt-BR" sz="2900">
                <a:solidFill>
                  <a:schemeClr val="dk1"/>
                </a:solidFill>
              </a:rPr>
              <a:t>Possuem uma finalidade e uma semântica</a:t>
            </a:r>
            <a:endParaRPr sz="2500"/>
          </a:p>
          <a:p>
            <a:pPr indent="-41275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pt-BR" sz="2900">
                <a:solidFill>
                  <a:schemeClr val="dk1"/>
                </a:solidFill>
              </a:rPr>
              <a:t>Podem possuir atributos e sempre possuem cardinalidade</a:t>
            </a:r>
            <a:endParaRPr sz="2500"/>
          </a:p>
          <a:p>
            <a:pPr indent="-41275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pt-BR" sz="2900">
                <a:solidFill>
                  <a:schemeClr val="dk1"/>
                </a:solidFill>
              </a:rPr>
              <a:t>Geralmente, </a:t>
            </a:r>
            <a:r>
              <a:rPr b="1" lang="pt-BR" sz="2900" u="sng">
                <a:solidFill>
                  <a:schemeClr val="dk1"/>
                </a:solidFill>
              </a:rPr>
              <a:t>verbos</a:t>
            </a:r>
            <a:r>
              <a:rPr lang="pt-BR" sz="2900">
                <a:solidFill>
                  <a:schemeClr val="dk1"/>
                </a:solidFill>
              </a:rPr>
              <a:t> são bons candidatos à relacionamentos</a:t>
            </a:r>
            <a:endParaRPr sz="2500"/>
          </a:p>
        </p:txBody>
      </p:sp>
      <p:sp>
        <p:nvSpPr>
          <p:cNvPr id="846" name="Google Shape;846;p4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RELACIONAMENTO BINÁRIO (SIMPLES)</a:t>
            </a:r>
            <a:endParaRPr/>
          </a:p>
        </p:txBody>
      </p:sp>
      <p:sp>
        <p:nvSpPr>
          <p:cNvPr id="852" name="Google Shape;852;p46"/>
          <p:cNvSpPr txBox="1"/>
          <p:nvPr>
            <p:ph idx="1" type="body"/>
          </p:nvPr>
        </p:nvSpPr>
        <p:spPr>
          <a:xfrm>
            <a:off x="8059976" y="2249475"/>
            <a:ext cx="34434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>
                <a:solidFill>
                  <a:schemeClr val="dk1"/>
                </a:solidFill>
              </a:rPr>
              <a:t>Relacionamento de grau 2 indica a participação de 2 entidades</a:t>
            </a:r>
            <a:endParaRPr/>
          </a:p>
        </p:txBody>
      </p:sp>
      <p:sp>
        <p:nvSpPr>
          <p:cNvPr id="853" name="Google Shape;853;p4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54" name="Google Shape;85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413" y="2157758"/>
            <a:ext cx="6773250" cy="366504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019" y="3609404"/>
            <a:ext cx="10557452" cy="22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3843" y="1686017"/>
            <a:ext cx="6448425" cy="172485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  <p:sp>
        <p:nvSpPr>
          <p:cNvPr id="861" name="Google Shape;861;p4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RELACIONAMENTO NA FORMA DE TABELA</a:t>
            </a:r>
            <a:endParaRPr/>
          </a:p>
        </p:txBody>
      </p:sp>
      <p:sp>
        <p:nvSpPr>
          <p:cNvPr id="862" name="Google Shape;862;p4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63" name="Google Shape;863;p47"/>
          <p:cNvSpPr/>
          <p:nvPr/>
        </p:nvSpPr>
        <p:spPr>
          <a:xfrm>
            <a:off x="4368801" y="3496809"/>
            <a:ext cx="2700740" cy="2569029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864" name="Google Shape;864;p47"/>
          <p:cNvCxnSpPr/>
          <p:nvPr/>
        </p:nvCxnSpPr>
        <p:spPr>
          <a:xfrm flipH="1">
            <a:off x="6937830" y="2510971"/>
            <a:ext cx="1146627" cy="91802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RELACIONAMENTO VALORADO</a:t>
            </a:r>
            <a:endParaRPr/>
          </a:p>
        </p:txBody>
      </p:sp>
      <p:sp>
        <p:nvSpPr>
          <p:cNvPr id="870" name="Google Shape;870;p48"/>
          <p:cNvSpPr txBox="1"/>
          <p:nvPr>
            <p:ph idx="1" type="body"/>
          </p:nvPr>
        </p:nvSpPr>
        <p:spPr>
          <a:xfrm>
            <a:off x="8059966" y="2249487"/>
            <a:ext cx="317884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>
                <a:solidFill>
                  <a:schemeClr val="dk1"/>
                </a:solidFill>
              </a:rPr>
              <a:t>Quando o relacionamento possui atributo(s)</a:t>
            </a:r>
            <a:endParaRPr/>
          </a:p>
        </p:txBody>
      </p:sp>
      <p:sp>
        <p:nvSpPr>
          <p:cNvPr id="871" name="Google Shape;871;p4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72" name="Google Shape;87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412" y="2157757"/>
            <a:ext cx="6755679" cy="252813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018" y="3589972"/>
            <a:ext cx="10572249" cy="2344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3920" y="1667011"/>
            <a:ext cx="6698347" cy="175353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  <p:sp>
        <p:nvSpPr>
          <p:cNvPr id="879" name="Google Shape;879;p4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RELACIONAMENTO NA FORMA DE TABELA</a:t>
            </a:r>
            <a:endParaRPr/>
          </a:p>
        </p:txBody>
      </p:sp>
      <p:sp>
        <p:nvSpPr>
          <p:cNvPr id="880" name="Google Shape;880;p4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881" name="Google Shape;881;p49"/>
          <p:cNvCxnSpPr/>
          <p:nvPr/>
        </p:nvCxnSpPr>
        <p:spPr>
          <a:xfrm flipH="1">
            <a:off x="6937830" y="2510971"/>
            <a:ext cx="1146627" cy="91802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82" name="Google Shape;882;p49"/>
          <p:cNvSpPr/>
          <p:nvPr/>
        </p:nvSpPr>
        <p:spPr>
          <a:xfrm>
            <a:off x="4355152" y="3496809"/>
            <a:ext cx="2772229" cy="2569029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RELACIONAMENTO TERNÁRIO</a:t>
            </a:r>
            <a:endParaRPr/>
          </a:p>
        </p:txBody>
      </p:sp>
      <p:sp>
        <p:nvSpPr>
          <p:cNvPr id="888" name="Google Shape;888;p50"/>
          <p:cNvSpPr txBox="1"/>
          <p:nvPr>
            <p:ph idx="1" type="body"/>
          </p:nvPr>
        </p:nvSpPr>
        <p:spPr>
          <a:xfrm>
            <a:off x="8059976" y="2249475"/>
            <a:ext cx="34065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>
                <a:solidFill>
                  <a:schemeClr val="dk1"/>
                </a:solidFill>
              </a:rPr>
              <a:t>Relacionamento de grau 3 indica que três entidades participam do relacionamento</a:t>
            </a:r>
            <a:endParaRPr/>
          </a:p>
        </p:txBody>
      </p:sp>
      <p:sp>
        <p:nvSpPr>
          <p:cNvPr id="889" name="Google Shape;889;p5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90" name="Google Shape;89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193" y="2221879"/>
            <a:ext cx="7032792" cy="241424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  <p:sp>
        <p:nvSpPr>
          <p:cNvPr id="891" name="Google Shape;891;p50"/>
          <p:cNvSpPr txBox="1"/>
          <p:nvPr>
            <p:ph idx="1" type="body"/>
          </p:nvPr>
        </p:nvSpPr>
        <p:spPr>
          <a:xfrm>
            <a:off x="953200" y="5147175"/>
            <a:ext cx="100941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-37973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pt-BR" sz="2800">
                <a:solidFill>
                  <a:schemeClr val="dk1"/>
                </a:solidFill>
              </a:rPr>
              <a:t>Relacionamento N-ário indica que mais de duas entidades participam dele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469" name="Google Shape;469;p5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318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pt-BR" sz="3200"/>
              <a:t>O que é informação?</a:t>
            </a:r>
            <a:endParaRPr/>
          </a:p>
          <a:p>
            <a:pPr indent="-406400" lvl="1" marL="9144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O resultado do processamento de dados, possuem significado, podem ser usadas na tomada de decisão</a:t>
            </a:r>
            <a:endParaRPr/>
          </a:p>
          <a:p>
            <a:pPr indent="-4064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Exemplo</a:t>
            </a:r>
            <a:endParaRPr/>
          </a:p>
          <a:p>
            <a:pPr indent="-393700" lvl="1" marL="9144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Dia – 7 de setembro</a:t>
            </a:r>
            <a:endParaRPr/>
          </a:p>
          <a:p>
            <a:pPr indent="-393700" lvl="1" marL="9144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Número – 40 alunos</a:t>
            </a:r>
            <a:endParaRPr/>
          </a:p>
          <a:p>
            <a:pPr indent="-393700" lvl="1" marL="9144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pt-BR" sz="2600"/>
              <a:t>Texto – Prof. André</a:t>
            </a:r>
            <a:endParaRPr/>
          </a:p>
        </p:txBody>
      </p:sp>
      <p:sp>
        <p:nvSpPr>
          <p:cNvPr id="470" name="Google Shape;470;p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</a:pPr>
            <a:r>
              <a:rPr lang="pt-BR" sz="3200">
                <a:solidFill>
                  <a:schemeClr val="dk1"/>
                </a:solidFill>
              </a:rPr>
              <a:t>RELACIONAMENTO REFLEXIVO (AUTO RELACIONAMENTO)</a:t>
            </a:r>
            <a:endParaRPr/>
          </a:p>
        </p:txBody>
      </p:sp>
      <p:sp>
        <p:nvSpPr>
          <p:cNvPr id="897" name="Google Shape;897;p51"/>
          <p:cNvSpPr txBox="1"/>
          <p:nvPr>
            <p:ph idx="1" type="body"/>
          </p:nvPr>
        </p:nvSpPr>
        <p:spPr>
          <a:xfrm>
            <a:off x="8059966" y="2249487"/>
            <a:ext cx="317884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>
                <a:solidFill>
                  <a:schemeClr val="dk1"/>
                </a:solidFill>
              </a:rPr>
              <a:t>Relacionamento de uma instância da entidade com outra(s) da mesma entidade</a:t>
            </a:r>
            <a:endParaRPr/>
          </a:p>
        </p:txBody>
      </p:sp>
      <p:sp>
        <p:nvSpPr>
          <p:cNvPr id="898" name="Google Shape;898;p5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99" name="Google Shape;89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956" y="2102180"/>
            <a:ext cx="7001136" cy="313483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5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</a:pPr>
            <a:r>
              <a:rPr lang="pt-BR" sz="3200">
                <a:solidFill>
                  <a:schemeClr val="dk1"/>
                </a:solidFill>
              </a:rPr>
              <a:t>RELACIONAMENTO IDENTIFICADOR</a:t>
            </a:r>
            <a:endParaRPr/>
          </a:p>
        </p:txBody>
      </p:sp>
      <p:sp>
        <p:nvSpPr>
          <p:cNvPr id="905" name="Google Shape;905;p52"/>
          <p:cNvSpPr txBox="1"/>
          <p:nvPr>
            <p:ph idx="1" type="body"/>
          </p:nvPr>
        </p:nvSpPr>
        <p:spPr>
          <a:xfrm>
            <a:off x="7779658" y="2249487"/>
            <a:ext cx="3672114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>
                <a:solidFill>
                  <a:schemeClr val="dk1"/>
                </a:solidFill>
              </a:rPr>
              <a:t>A entidade “</a:t>
            </a:r>
            <a:r>
              <a:rPr b="1" lang="pt-BR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agencia</a:t>
            </a:r>
            <a:r>
              <a:rPr lang="pt-BR" sz="2800">
                <a:solidFill>
                  <a:schemeClr val="dk1"/>
                </a:solidFill>
              </a:rPr>
              <a:t>” depende de quem?</a:t>
            </a:r>
            <a:endParaRPr/>
          </a:p>
        </p:txBody>
      </p:sp>
      <p:sp>
        <p:nvSpPr>
          <p:cNvPr id="906" name="Google Shape;906;p5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07" name="Google Shape;90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413" y="2097088"/>
            <a:ext cx="6513356" cy="354171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</a:pPr>
            <a:r>
              <a:rPr lang="pt-BR" sz="3200">
                <a:solidFill>
                  <a:schemeClr val="dk1"/>
                </a:solidFill>
              </a:rPr>
              <a:t>RELACIONAMENTO IDENTIFICADOR</a:t>
            </a:r>
            <a:endParaRPr/>
          </a:p>
        </p:txBody>
      </p:sp>
      <p:sp>
        <p:nvSpPr>
          <p:cNvPr id="913" name="Google Shape;913;p53"/>
          <p:cNvSpPr txBox="1"/>
          <p:nvPr>
            <p:ph idx="1" type="body"/>
          </p:nvPr>
        </p:nvSpPr>
        <p:spPr>
          <a:xfrm>
            <a:off x="7707075" y="2249475"/>
            <a:ext cx="3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>
                <a:solidFill>
                  <a:schemeClr val="dk1"/>
                </a:solidFill>
              </a:rPr>
              <a:t>Ocorre entre entidade forte e fraca</a:t>
            </a:r>
            <a:endParaRPr/>
          </a:p>
        </p:txBody>
      </p:sp>
      <p:sp>
        <p:nvSpPr>
          <p:cNvPr id="914" name="Google Shape;914;p5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15" name="Google Shape;91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413" y="2156005"/>
            <a:ext cx="6391501" cy="341614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RESTRIÇÕES</a:t>
            </a:r>
            <a:endParaRPr/>
          </a:p>
        </p:txBody>
      </p:sp>
      <p:sp>
        <p:nvSpPr>
          <p:cNvPr id="922" name="Google Shape;922;p54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>
                <a:solidFill>
                  <a:schemeClr val="dk1"/>
                </a:solidFill>
              </a:rPr>
              <a:t>Indicam características importantes da participação das entidades no relacionamento</a:t>
            </a:r>
            <a:endParaRPr/>
          </a:p>
          <a:p>
            <a:pPr indent="-4064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>
                <a:solidFill>
                  <a:schemeClr val="dk1"/>
                </a:solidFill>
              </a:rPr>
              <a:t>Agora serão abordadas</a:t>
            </a:r>
            <a:endParaRPr/>
          </a:p>
          <a:p>
            <a:pPr indent="-381000" lvl="1" marL="9144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>
                <a:solidFill>
                  <a:schemeClr val="dk1"/>
                </a:solidFill>
              </a:rPr>
              <a:t>Cobertura ou participação</a:t>
            </a:r>
            <a:endParaRPr/>
          </a:p>
          <a:p>
            <a:pPr indent="-381000" lvl="1" marL="9144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>
                <a:solidFill>
                  <a:schemeClr val="dk1"/>
                </a:solidFill>
              </a:rPr>
              <a:t>Cardinalidade</a:t>
            </a:r>
            <a:endParaRPr/>
          </a:p>
        </p:txBody>
      </p:sp>
      <p:sp>
        <p:nvSpPr>
          <p:cNvPr id="923" name="Google Shape;923;p5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414" y="2100263"/>
            <a:ext cx="5593216" cy="202413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  <p:sp>
        <p:nvSpPr>
          <p:cNvPr id="930" name="Google Shape;930;p5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</a:pPr>
            <a:r>
              <a:rPr lang="pt-BR" sz="3200">
                <a:solidFill>
                  <a:schemeClr val="dk1"/>
                </a:solidFill>
              </a:rPr>
              <a:t>COBERTURA OU PARTICIPAÇÃO</a:t>
            </a:r>
            <a:endParaRPr/>
          </a:p>
        </p:txBody>
      </p:sp>
      <p:sp>
        <p:nvSpPr>
          <p:cNvPr id="931" name="Google Shape;931;p55"/>
          <p:cNvSpPr txBox="1"/>
          <p:nvPr>
            <p:ph idx="1" type="body"/>
          </p:nvPr>
        </p:nvSpPr>
        <p:spPr>
          <a:xfrm>
            <a:off x="7547430" y="2249487"/>
            <a:ext cx="3904342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>
                <a:solidFill>
                  <a:schemeClr val="dk1"/>
                </a:solidFill>
              </a:rPr>
              <a:t>Participação total (“</a:t>
            </a:r>
            <a:r>
              <a:rPr b="1" lang="pt-BR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pt-BR" sz="2800">
                <a:solidFill>
                  <a:schemeClr val="dk1"/>
                </a:solidFill>
              </a:rPr>
              <a:t>” ou linha dupla) ou parcial (“</a:t>
            </a:r>
            <a:r>
              <a:rPr b="1" lang="pt-BR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pt-BR" sz="2800">
                <a:solidFill>
                  <a:schemeClr val="dk1"/>
                </a:solidFill>
              </a:rPr>
              <a:t>” ou linha simples)</a:t>
            </a:r>
            <a:endParaRPr/>
          </a:p>
        </p:txBody>
      </p:sp>
      <p:sp>
        <p:nvSpPr>
          <p:cNvPr id="932" name="Google Shape;932;p5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33" name="Google Shape;933;p55"/>
          <p:cNvSpPr txBox="1"/>
          <p:nvPr/>
        </p:nvSpPr>
        <p:spPr>
          <a:xfrm>
            <a:off x="7794379" y="5811005"/>
            <a:ext cx="2684935" cy="646331"/>
          </a:xfrm>
          <a:prstGeom prst="rect">
            <a:avLst/>
          </a:prstGeom>
          <a:gradFill>
            <a:gsLst>
              <a:gs pos="0">
                <a:srgbClr val="DAEBD1"/>
              </a:gs>
              <a:gs pos="100000">
                <a:srgbClr val="AFD597"/>
              </a:gs>
            </a:gsLst>
            <a:lin ang="5040000" scaled="0"/>
          </a:gra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Obs.: nem todo funcionário gerencia um departamento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4" name="Google Shape;93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9013" y="4546457"/>
            <a:ext cx="5593216" cy="191087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5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CARDINALIDADE</a:t>
            </a:r>
            <a:endParaRPr/>
          </a:p>
        </p:txBody>
      </p:sp>
      <p:sp>
        <p:nvSpPr>
          <p:cNvPr id="941" name="Google Shape;941;p56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810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>
                <a:solidFill>
                  <a:schemeClr val="dk1"/>
                </a:solidFill>
              </a:rPr>
              <a:t>Quantidade mínima e máxima de ocorrências de uma entidade que se relaciona com a(s) outra(s) entidade(s)</a:t>
            </a:r>
            <a:endParaRPr/>
          </a:p>
          <a:p>
            <a:pPr indent="-3810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>
                <a:solidFill>
                  <a:schemeClr val="dk1"/>
                </a:solidFill>
              </a:rPr>
              <a:t>As cardinalidades máximas são:</a:t>
            </a:r>
            <a:endParaRPr/>
          </a:p>
          <a:p>
            <a:pPr indent="-371475" lvl="1" marL="9144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pt-BR">
                <a:solidFill>
                  <a:schemeClr val="dk1"/>
                </a:solidFill>
              </a:rPr>
              <a:t>1 para 1 (um para um)</a:t>
            </a:r>
            <a:endParaRPr/>
          </a:p>
          <a:p>
            <a:pPr indent="-371475" lvl="1" marL="9144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pt-BR">
                <a:solidFill>
                  <a:schemeClr val="dk1"/>
                </a:solidFill>
              </a:rPr>
              <a:t>1 para N (uma para vários)</a:t>
            </a:r>
            <a:endParaRPr/>
          </a:p>
          <a:p>
            <a:pPr indent="-371475" lvl="1" marL="9144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pt-BR">
                <a:solidFill>
                  <a:schemeClr val="dk1"/>
                </a:solidFill>
              </a:rPr>
              <a:t>N para N (vários para vários)</a:t>
            </a:r>
            <a:endParaRPr/>
          </a:p>
          <a:p>
            <a:pPr indent="-3810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>
                <a:solidFill>
                  <a:schemeClr val="dk1"/>
                </a:solidFill>
              </a:rPr>
              <a:t>As cardinalidades mínimas são:</a:t>
            </a:r>
            <a:endParaRPr/>
          </a:p>
          <a:p>
            <a:pPr indent="-371475" lvl="1" marL="9144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pt-BR">
                <a:solidFill>
                  <a:schemeClr val="dk1"/>
                </a:solidFill>
              </a:rPr>
              <a:t>0 (opcional)</a:t>
            </a:r>
            <a:endParaRPr/>
          </a:p>
          <a:p>
            <a:pPr indent="-371475" lvl="1" marL="9144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</a:pPr>
            <a:r>
              <a:rPr lang="pt-BR">
                <a:solidFill>
                  <a:schemeClr val="dk1"/>
                </a:solidFill>
              </a:rPr>
              <a:t>1 (obrigatória)</a:t>
            </a:r>
            <a:endParaRPr/>
          </a:p>
        </p:txBody>
      </p:sp>
      <p:sp>
        <p:nvSpPr>
          <p:cNvPr id="942" name="Google Shape;942;p5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5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</a:pPr>
            <a:r>
              <a:rPr lang="pt-BR" sz="3200">
                <a:solidFill>
                  <a:schemeClr val="dk1"/>
                </a:solidFill>
              </a:rPr>
              <a:t>CARDINALIDADE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948" name="Google Shape;948;p57"/>
          <p:cNvSpPr txBox="1"/>
          <p:nvPr>
            <p:ph idx="1" type="body"/>
          </p:nvPr>
        </p:nvSpPr>
        <p:spPr>
          <a:xfrm>
            <a:off x="7344230" y="2249487"/>
            <a:ext cx="4107542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>
                <a:solidFill>
                  <a:schemeClr val="dk1"/>
                </a:solidFill>
              </a:rPr>
              <a:t>Quando existir dois valores, o 1º representa a mínima e o 2º a máxima</a:t>
            </a:r>
            <a:endParaRPr/>
          </a:p>
          <a:p>
            <a:pPr indent="-4064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>
                <a:solidFill>
                  <a:schemeClr val="dk1"/>
                </a:solidFill>
              </a:rPr>
              <a:t>Se houver um valor somente é a máxima</a:t>
            </a:r>
            <a:endParaRPr/>
          </a:p>
        </p:txBody>
      </p:sp>
      <p:sp>
        <p:nvSpPr>
          <p:cNvPr id="949" name="Google Shape;949;p5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50" name="Google Shape;95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987" y="2097088"/>
            <a:ext cx="5381625" cy="35528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80" scaled="0"/>
        </a:gradFill>
      </p:bgPr>
    </p:bg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c216bf6dde_0_7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957" name="Google Shape;957;g2c216bf6dde_0_7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r>
              <a:rPr lang="pt-BR" sz="2800"/>
              <a:t>Uma escola deseja controlar seus alunos, para isso precisa armazenar informações pessoais como cpf, nome, endereço, nome da mãe, data de nascimento e sexo. O aluno é identificado pelo seu cpf. Um aluno pode frequentar uma turma que é caracterizada pelo nome, e registra o ano e semestre que é ofertada. Um aluno pode cursar disciplinas que possuem um nome que a identifica, ano e semestre e é ministrada por um professor que possui registro, nome, titulação e formação.</a:t>
            </a:r>
            <a:endParaRPr/>
          </a:p>
        </p:txBody>
      </p:sp>
      <p:sp>
        <p:nvSpPr>
          <p:cNvPr id="958" name="Google Shape;958;g2c216bf6dde_0_7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EXERCÍCIO</a:t>
            </a:r>
            <a:endParaRPr/>
          </a:p>
        </p:txBody>
      </p:sp>
      <p:sp>
        <p:nvSpPr>
          <p:cNvPr id="964" name="Google Shape;964;p43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A secretaria de segurança de uma cidade deseja monitorar os veículos trafegando. Para isso necessita cadastrar os dados do veículo, do proprietário, e os pontos que este costuma utilizar com frequência. Os automóveis podem ser automoveis leves, pesados e motocicletas e são identificados pela sua placa e possuem também marca, modelo e cor. O proprietário é identificado pelo seu cpf e nome. Os pontos estão distribuídos pela cidade e são identificados pelo CEP da rua onde ele se encontra, a latitude e a longitude. Deseja-se saber o itinerário de um veículo desde o momento em que ele sai de um ponto de origem até o momento em que ele retorna ao mesmo ponto de origem. Crie o MER para o banco de dados dessa empresa.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5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5" name="Google Shape;965;p4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5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EXERCÍCIO</a:t>
            </a:r>
            <a:endParaRPr/>
          </a:p>
        </p:txBody>
      </p:sp>
      <p:sp>
        <p:nvSpPr>
          <p:cNvPr id="972" name="Google Shape;972;p58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None/>
            </a:pPr>
            <a:r>
              <a:rPr lang="pt-BR" sz="2800">
                <a:solidFill>
                  <a:schemeClr val="dk1"/>
                </a:solidFill>
              </a:rPr>
              <a:t>Aqui no nosso quiosque queremos controlar o que cada vendedor vende para podermos pagar a comissão. Para isso, eles devem ser cadastrados com cpf, rg, nome, endereço, telefone e email. Um vendedor pode vender nenhum ou vário produtos e um produto pode ser vendido por vários vendedores. Um produto possui um código, nome, descrição, unidade (litro, porção, kg, etc) e preço. Crie o MER para esse cenário.</a:t>
            </a:r>
            <a:endParaRPr/>
          </a:p>
        </p:txBody>
      </p:sp>
      <p:sp>
        <p:nvSpPr>
          <p:cNvPr id="973" name="Google Shape;973;p5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477" name="Google Shape;477;p6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pt-BR" sz="3200"/>
              <a:t>O que é conhecimento?</a:t>
            </a:r>
            <a:endParaRPr sz="2800"/>
          </a:p>
          <a:p>
            <a:pPr indent="-406400" lvl="1" marL="9144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O conhecimento vai além de informações, pois ele além de ter um significado tem uma aplicação e constitui o saber</a:t>
            </a:r>
            <a:endParaRPr/>
          </a:p>
          <a:p>
            <a:pPr indent="-4064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Exemplo</a:t>
            </a:r>
            <a:endParaRPr/>
          </a:p>
          <a:p>
            <a:pPr indent="-381000" lvl="2" marL="13716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pt-BR" sz="2400"/>
              <a:t>Dia – 7 de setembro =&gt; Tem feriado</a:t>
            </a:r>
            <a:endParaRPr/>
          </a:p>
          <a:p>
            <a:pPr indent="-381000" lvl="2" marL="13716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pt-BR" sz="2400"/>
              <a:t>Número – 40 alunos =&gt; Precisa de uma sala grande</a:t>
            </a:r>
            <a:endParaRPr/>
          </a:p>
          <a:p>
            <a:pPr indent="-381000" lvl="2" marL="13716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pt-BR" sz="2400"/>
              <a:t>Texto – Prof. André  =&gt; Professor de Banco de Dados</a:t>
            </a:r>
            <a:endParaRPr/>
          </a:p>
        </p:txBody>
      </p:sp>
      <p:sp>
        <p:nvSpPr>
          <p:cNvPr id="478" name="Google Shape;478;p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5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EXERCÍCIO</a:t>
            </a:r>
            <a:endParaRPr/>
          </a:p>
        </p:txBody>
      </p:sp>
      <p:sp>
        <p:nvSpPr>
          <p:cNvPr id="980" name="Google Shape;980;p59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1351"/>
              <a:buNone/>
            </a:pPr>
            <a:r>
              <a:rPr lang="pt-BR">
                <a:solidFill>
                  <a:schemeClr val="dk1"/>
                </a:solidFill>
              </a:rPr>
              <a:t>Gostaria que fosse desenvolvida uma agenda eletrônica para controlar meus contatos e compromissos. Meus contatos são caracterizados pelo nome, apelido, telefone, e-mail, endereço, cidade, estado, e data de nascimento. Cada contato pode ter uma ou mais telefones, além de e-mail. Também gostaria que fosse exibida a idade deles. O apelido de cada contato é o que determina cada um deles. Na agenda, os compromissos são caracterizados pelos participantes, que devem estar em meus contatos, data e hora inicial, data e hora final prevista, assunto, local e uma breve descrição. Também gostaria que fosse colocado um campo para indicar se o compromisso foi realizado, adiado ou cancelado.</a:t>
            </a:r>
            <a:endParaRPr/>
          </a:p>
        </p:txBody>
      </p:sp>
      <p:sp>
        <p:nvSpPr>
          <p:cNvPr id="981" name="Google Shape;981;p5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6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>
                <a:solidFill>
                  <a:schemeClr val="dk1"/>
                </a:solidFill>
              </a:rPr>
              <a:t>LEITURA COMPLEMENTAR</a:t>
            </a:r>
            <a:endParaRPr/>
          </a:p>
        </p:txBody>
      </p:sp>
      <p:sp>
        <p:nvSpPr>
          <p:cNvPr id="988" name="Google Shape;988;p61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31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>
                <a:solidFill>
                  <a:schemeClr val="dk1"/>
                </a:solidFill>
              </a:rPr>
              <a:t>ELMASRI, R.; NAVATHE, S. B. Sistemas de banco de dados. 4. ed. São Paulo, SP: Pearson, 2005.</a:t>
            </a:r>
            <a:endParaRPr sz="32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>
                <a:solidFill>
                  <a:schemeClr val="dk1"/>
                </a:solidFill>
              </a:rPr>
              <a:t>Capítulos 1, 2 e 3 (3.1)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989" name="Google Shape;989;p6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80" scaled="0"/>
        </a:gra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485" name="Google Shape;485;p7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pt-BR"/>
              <a:t>DÉCADA DE 60 PRIMÓRDIOS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pt-BR"/>
              <a:t>Pessoas eram responsáveis por armazenar e organizar arquivos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pt-BR"/>
              <a:t>DÉCADA DE 70 GÊNESIS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pt-BR"/>
              <a:t>O pesquisador da IBM - Ted Codd publicou trabalhos que visavam capacitar pessoal não técnico para realizar tarefas de armazenamento e organização dos arquivos de forma automática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pt-BR"/>
              <a:t>DÉCADA DE 80 DESENVOLVIMENTO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25000"/>
              <a:buChar char="•"/>
            </a:pPr>
            <a:r>
              <a:rPr lang="pt-BR"/>
              <a:t>Surgiu o primeiro sistema de banco de dados construído baseado nos padrões SQL com a empresa Oracle e depois com a IBM através do SQL/DS</a:t>
            </a:r>
            <a:endParaRPr/>
          </a:p>
        </p:txBody>
      </p:sp>
      <p:sp>
        <p:nvSpPr>
          <p:cNvPr id="486" name="Google Shape;486;p7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80" scaled="0"/>
        </a:gra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493" name="Google Shape;493;p8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pt-BR"/>
              <a:t>DÉCADA DE 90 MATURIDADE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pt-BR"/>
              <a:t>Primeiros Sistemas Gerenciadores de Banco de Dados Orientados a Objeto comerciais, SGDBs paralelos, tempo real, etc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pt-BR"/>
              <a:t>Data Mining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pt-BR"/>
              <a:t>Bibliotecas Digitais (Vídeo-sob-demanda, Animação)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pt-BR"/>
              <a:t>Hipermídia e Multimídia em geral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pt-BR"/>
              <a:t>GIS (Sistemas de Informações Geográficas), Meteorologia, Física de Alta Energia</a:t>
            </a:r>
            <a:endParaRPr/>
          </a:p>
        </p:txBody>
      </p:sp>
      <p:sp>
        <p:nvSpPr>
          <p:cNvPr id="494" name="Google Shape;494;p8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501" name="Google Shape;501;p9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pt-BR"/>
              <a:t>HOJE</a:t>
            </a:r>
            <a:endParaRPr/>
          </a:p>
        </p:txBody>
      </p:sp>
      <p:sp>
        <p:nvSpPr>
          <p:cNvPr id="502" name="Google Shape;502;p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Diagrama, Desenho técnico" id="503" name="Google Shape;50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9058" y="1871808"/>
            <a:ext cx="7102815" cy="437659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2021-04-29T16:25:20Z</dcterms:created>
  <dc:creator>André Duarte</dc:creator>
</cp:coreProperties>
</file>